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48" r:id="rId4"/>
    <p:sldMasterId id="2147483651" r:id="rId5"/>
  </p:sldMasterIdLst>
  <p:notesMasterIdLst>
    <p:notesMasterId r:id="rId41"/>
  </p:notesMasterIdLst>
  <p:sldIdLst>
    <p:sldId id="359" r:id="rId6"/>
    <p:sldId id="297" r:id="rId7"/>
    <p:sldId id="298" r:id="rId8"/>
    <p:sldId id="326" r:id="rId9"/>
    <p:sldId id="328" r:id="rId10"/>
    <p:sldId id="292" r:id="rId11"/>
    <p:sldId id="330" r:id="rId12"/>
    <p:sldId id="331" r:id="rId13"/>
    <p:sldId id="332" r:id="rId14"/>
    <p:sldId id="333" r:id="rId15"/>
    <p:sldId id="334" r:id="rId16"/>
    <p:sldId id="335" r:id="rId17"/>
    <p:sldId id="294" r:id="rId18"/>
    <p:sldId id="337" r:id="rId19"/>
    <p:sldId id="361" r:id="rId20"/>
    <p:sldId id="338" r:id="rId21"/>
    <p:sldId id="339" r:id="rId22"/>
    <p:sldId id="340" r:id="rId23"/>
    <p:sldId id="341" r:id="rId24"/>
    <p:sldId id="342" r:id="rId25"/>
    <p:sldId id="343" r:id="rId26"/>
    <p:sldId id="344" r:id="rId27"/>
    <p:sldId id="345" r:id="rId28"/>
    <p:sldId id="346" r:id="rId29"/>
    <p:sldId id="347" r:id="rId30"/>
    <p:sldId id="348" r:id="rId31"/>
    <p:sldId id="349" r:id="rId32"/>
    <p:sldId id="350" r:id="rId33"/>
    <p:sldId id="351" r:id="rId34"/>
    <p:sldId id="360" r:id="rId35"/>
    <p:sldId id="354" r:id="rId36"/>
    <p:sldId id="353" r:id="rId37"/>
    <p:sldId id="358" r:id="rId38"/>
    <p:sldId id="290" r:id="rId39"/>
    <p:sldId id="321" r:id="rId40"/>
  </p:sldIdLst>
  <p:sldSz cx="14630400" cy="8229600"/>
  <p:notesSz cx="6858000" cy="9144000"/>
  <p:defaultTextStyle>
    <a:defPPr>
      <a:defRPr lang="en-US"/>
    </a:defPPr>
    <a:lvl1pPr marL="0" algn="l" defTabSz="548613" rtl="0" eaLnBrk="1" latinLnBrk="0" hangingPunct="1">
      <a:defRPr sz="2100" kern="1200">
        <a:solidFill>
          <a:schemeClr val="tx1"/>
        </a:solidFill>
        <a:latin typeface="+mn-lt"/>
        <a:ea typeface="+mn-ea"/>
        <a:cs typeface="+mn-cs"/>
      </a:defRPr>
    </a:lvl1pPr>
    <a:lvl2pPr marL="548613" algn="l" defTabSz="548613" rtl="0" eaLnBrk="1" latinLnBrk="0" hangingPunct="1">
      <a:defRPr sz="2100" kern="1200">
        <a:solidFill>
          <a:schemeClr val="tx1"/>
        </a:solidFill>
        <a:latin typeface="+mn-lt"/>
        <a:ea typeface="+mn-ea"/>
        <a:cs typeface="+mn-cs"/>
      </a:defRPr>
    </a:lvl2pPr>
    <a:lvl3pPr marL="1097225" algn="l" defTabSz="548613" rtl="0" eaLnBrk="1" latinLnBrk="0" hangingPunct="1">
      <a:defRPr sz="2100" kern="1200">
        <a:solidFill>
          <a:schemeClr val="tx1"/>
        </a:solidFill>
        <a:latin typeface="+mn-lt"/>
        <a:ea typeface="+mn-ea"/>
        <a:cs typeface="+mn-cs"/>
      </a:defRPr>
    </a:lvl3pPr>
    <a:lvl4pPr marL="1645838" algn="l" defTabSz="548613" rtl="0" eaLnBrk="1" latinLnBrk="0" hangingPunct="1">
      <a:defRPr sz="2100" kern="1200">
        <a:solidFill>
          <a:schemeClr val="tx1"/>
        </a:solidFill>
        <a:latin typeface="+mn-lt"/>
        <a:ea typeface="+mn-ea"/>
        <a:cs typeface="+mn-cs"/>
      </a:defRPr>
    </a:lvl4pPr>
    <a:lvl5pPr marL="2194450" algn="l" defTabSz="548613" rtl="0" eaLnBrk="1" latinLnBrk="0" hangingPunct="1">
      <a:defRPr sz="2100" kern="1200">
        <a:solidFill>
          <a:schemeClr val="tx1"/>
        </a:solidFill>
        <a:latin typeface="+mn-lt"/>
        <a:ea typeface="+mn-ea"/>
        <a:cs typeface="+mn-cs"/>
      </a:defRPr>
    </a:lvl5pPr>
    <a:lvl6pPr marL="2743063" algn="l" defTabSz="548613" rtl="0" eaLnBrk="1" latinLnBrk="0" hangingPunct="1">
      <a:defRPr sz="2100" kern="1200">
        <a:solidFill>
          <a:schemeClr val="tx1"/>
        </a:solidFill>
        <a:latin typeface="+mn-lt"/>
        <a:ea typeface="+mn-ea"/>
        <a:cs typeface="+mn-cs"/>
      </a:defRPr>
    </a:lvl6pPr>
    <a:lvl7pPr marL="3291675" algn="l" defTabSz="548613" rtl="0" eaLnBrk="1" latinLnBrk="0" hangingPunct="1">
      <a:defRPr sz="2100" kern="1200">
        <a:solidFill>
          <a:schemeClr val="tx1"/>
        </a:solidFill>
        <a:latin typeface="+mn-lt"/>
        <a:ea typeface="+mn-ea"/>
        <a:cs typeface="+mn-cs"/>
      </a:defRPr>
    </a:lvl7pPr>
    <a:lvl8pPr marL="3840288" algn="l" defTabSz="548613" rtl="0" eaLnBrk="1" latinLnBrk="0" hangingPunct="1">
      <a:defRPr sz="2100" kern="1200">
        <a:solidFill>
          <a:schemeClr val="tx1"/>
        </a:solidFill>
        <a:latin typeface="+mn-lt"/>
        <a:ea typeface="+mn-ea"/>
        <a:cs typeface="+mn-cs"/>
      </a:defRPr>
    </a:lvl8pPr>
    <a:lvl9pPr marL="4388901" algn="l" defTabSz="548613" rtl="0" eaLnBrk="1" latinLnBrk="0" hangingPunct="1">
      <a:defRPr sz="21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2592">
          <p15:clr>
            <a:srgbClr val="A4A3A4"/>
          </p15:clr>
        </p15:guide>
        <p15:guide id="4" pos="465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0920"/>
    <a:srgbClr val="6CAEDF"/>
    <a:srgbClr val="83A2CA"/>
    <a:srgbClr val="C0DB37"/>
    <a:srgbClr val="040284"/>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6A62B5-AF03-494E-AFC5-F17309518BCE}" v="2" dt="2022-04-05T18:15:05.709"/>
    <p1510:client id="{C4DCFDA7-97C3-474E-8B29-5EF72E6F00E6}" v="4" dt="2022-04-05T12:40:48.457"/>
    <p1510:client id="{C64F991C-12D0-6966-875C-64A7B8BCC391}" v="5" dt="2022-04-06T17:34:42.1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220" autoAdjust="0"/>
    <p:restoredTop sz="74501" autoAdjust="0"/>
  </p:normalViewPr>
  <p:slideViewPr>
    <p:cSldViewPr snapToGrid="0" snapToObjects="1">
      <p:cViewPr varScale="1">
        <p:scale>
          <a:sx n="71" d="100"/>
          <a:sy n="71" d="100"/>
        </p:scale>
        <p:origin x="1380" y="66"/>
      </p:cViewPr>
      <p:guideLst>
        <p:guide orient="horz" pos="2160"/>
        <p:guide pos="3840"/>
        <p:guide orient="horz" pos="2592"/>
        <p:guide pos="4656"/>
      </p:guideLst>
    </p:cSldViewPr>
  </p:slideViewPr>
  <p:notesTextViewPr>
    <p:cViewPr>
      <p:scale>
        <a:sx n="100" d="100"/>
        <a:sy n="100" d="100"/>
      </p:scale>
      <p:origin x="0" y="0"/>
    </p:cViewPr>
  </p:notesTextViewPr>
  <p:notesViewPr>
    <p:cSldViewPr snapToGrid="0" snapToObjects="1">
      <p:cViewPr varScale="1">
        <p:scale>
          <a:sx n="59" d="100"/>
          <a:sy n="59" d="100"/>
        </p:scale>
        <p:origin x="3226"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presProps" Target="presProps.xml"/><Relationship Id="rId47" Type="http://schemas.microsoft.com/office/2018/10/relationships/authors" Targe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microsoft.com/office/2015/10/relationships/revisionInfo" Target="revisionInfo.xml"/><Relationship Id="rId20" Type="http://schemas.openxmlformats.org/officeDocument/2006/relationships/slide" Target="slides/slide15.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F2B8A50-36A2-40FA-85F8-D22A6400798F}" type="datetimeFigureOut">
              <a:rPr lang="en-US" smtClean="0"/>
              <a:t>4/6/2022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88EB8E9-7E05-4C60-A58D-798732DD5BFE}" type="slidenum">
              <a:rPr lang="en-US" smtClean="0"/>
              <a:t>‹#›</a:t>
            </a:fld>
            <a:endParaRPr lang="en-US"/>
          </a:p>
        </p:txBody>
      </p:sp>
    </p:spTree>
    <p:extLst>
      <p:ext uri="{BB962C8B-B14F-4D97-AF65-F5344CB8AC3E}">
        <p14:creationId xmlns:p14="http://schemas.microsoft.com/office/powerpoint/2010/main" val="323637235"/>
      </p:ext>
    </p:extLst>
  </p:cSld>
  <p:clrMap bg1="lt1" tx1="dk1" bg2="lt2" tx2="dk2" accent1="accent1" accent2="accent2" accent3="accent3" accent4="accent4" accent5="accent5" accent6="accent6" hlink="hlink" folHlink="folHlink"/>
  <p:notesStyle>
    <a:lvl1pPr marL="0" algn="l" defTabSz="1097225" rtl="0" eaLnBrk="1" latinLnBrk="0" hangingPunct="1">
      <a:defRPr sz="1400" kern="1200">
        <a:solidFill>
          <a:schemeClr val="tx1"/>
        </a:solidFill>
        <a:latin typeface="Arial" panose="020B0604020202020204" pitchFamily="34" charset="0"/>
        <a:ea typeface="+mn-ea"/>
        <a:cs typeface="Arial" panose="020B0604020202020204" pitchFamily="34" charset="0"/>
      </a:defRPr>
    </a:lvl1pPr>
    <a:lvl2pPr marL="548613" algn="l" defTabSz="1097225" rtl="0" eaLnBrk="1" latinLnBrk="0" hangingPunct="1">
      <a:defRPr sz="1400" kern="1200">
        <a:solidFill>
          <a:schemeClr val="tx1"/>
        </a:solidFill>
        <a:latin typeface="Arial" panose="020B0604020202020204" pitchFamily="34" charset="0"/>
        <a:ea typeface="+mn-ea"/>
        <a:cs typeface="Arial" panose="020B0604020202020204" pitchFamily="34" charset="0"/>
      </a:defRPr>
    </a:lvl2pPr>
    <a:lvl3pPr marL="1097225" algn="l" defTabSz="1097225" rtl="0" eaLnBrk="1" latinLnBrk="0" hangingPunct="1">
      <a:defRPr sz="1400" kern="1200">
        <a:solidFill>
          <a:schemeClr val="tx1"/>
        </a:solidFill>
        <a:latin typeface="Arial" panose="020B0604020202020204" pitchFamily="34" charset="0"/>
        <a:ea typeface="+mn-ea"/>
        <a:cs typeface="Arial" panose="020B0604020202020204" pitchFamily="34" charset="0"/>
      </a:defRPr>
    </a:lvl3pPr>
    <a:lvl4pPr marL="1645838" algn="l" defTabSz="1097225" rtl="0" eaLnBrk="1" latinLnBrk="0" hangingPunct="1">
      <a:defRPr sz="1400" kern="1200">
        <a:solidFill>
          <a:schemeClr val="tx1"/>
        </a:solidFill>
        <a:latin typeface="Arial" panose="020B0604020202020204" pitchFamily="34" charset="0"/>
        <a:ea typeface="+mn-ea"/>
        <a:cs typeface="Arial" panose="020B0604020202020204" pitchFamily="34" charset="0"/>
      </a:defRPr>
    </a:lvl4pPr>
    <a:lvl5pPr marL="2194450" algn="l" defTabSz="1097225" rtl="0" eaLnBrk="1" latinLnBrk="0" hangingPunct="1">
      <a:defRPr sz="1400" kern="1200">
        <a:solidFill>
          <a:schemeClr val="tx1"/>
        </a:solidFill>
        <a:latin typeface="Arial" panose="020B0604020202020204" pitchFamily="34" charset="0"/>
        <a:ea typeface="+mn-ea"/>
        <a:cs typeface="Arial" panose="020B0604020202020204" pitchFamily="34" charset="0"/>
      </a:defRPr>
    </a:lvl5pPr>
    <a:lvl6pPr marL="2743063" algn="l" defTabSz="1097225" rtl="0" eaLnBrk="1" latinLnBrk="0" hangingPunct="1">
      <a:defRPr sz="1400" kern="1200">
        <a:solidFill>
          <a:schemeClr val="tx1"/>
        </a:solidFill>
        <a:latin typeface="+mn-lt"/>
        <a:ea typeface="+mn-ea"/>
        <a:cs typeface="+mn-cs"/>
      </a:defRPr>
    </a:lvl6pPr>
    <a:lvl7pPr marL="3291675" algn="l" defTabSz="1097225" rtl="0" eaLnBrk="1" latinLnBrk="0" hangingPunct="1">
      <a:defRPr sz="1400" kern="1200">
        <a:solidFill>
          <a:schemeClr val="tx1"/>
        </a:solidFill>
        <a:latin typeface="+mn-lt"/>
        <a:ea typeface="+mn-ea"/>
        <a:cs typeface="+mn-cs"/>
      </a:defRPr>
    </a:lvl7pPr>
    <a:lvl8pPr marL="3840288" algn="l" defTabSz="1097225" rtl="0" eaLnBrk="1" latinLnBrk="0" hangingPunct="1">
      <a:defRPr sz="1400" kern="1200">
        <a:solidFill>
          <a:schemeClr val="tx1"/>
        </a:solidFill>
        <a:latin typeface="+mn-lt"/>
        <a:ea typeface="+mn-ea"/>
        <a:cs typeface="+mn-cs"/>
      </a:defRPr>
    </a:lvl8pPr>
    <a:lvl9pPr marL="4388901" algn="l" defTabSz="1097225"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mailto:support@ohio-k12.help"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548613" rtl="0" eaLnBrk="1" fontAlgn="auto" latinLnBrk="0" hangingPunct="1">
              <a:lnSpc>
                <a:spcPct val="100000"/>
              </a:lnSpc>
              <a:spcBef>
                <a:spcPts val="0"/>
              </a:spcBef>
              <a:spcAft>
                <a:spcPts val="0"/>
              </a:spcAft>
              <a:buClrTx/>
              <a:buSzTx/>
              <a:buFontTx/>
              <a:buNone/>
              <a:tabLst/>
              <a:defRPr/>
            </a:pPr>
            <a:fld id="{A88EB8E9-7E05-4C60-A58D-798732DD5BF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548613"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675548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25" rtl="0" eaLnBrk="1" fontAlgn="auto" latinLnBrk="0" hangingPunct="1">
              <a:lnSpc>
                <a:spcPct val="100000"/>
              </a:lnSpc>
              <a:spcBef>
                <a:spcPts val="0"/>
              </a:spcBef>
              <a:spcAft>
                <a:spcPts val="0"/>
              </a:spcAft>
              <a:buClrTx/>
              <a:buSzTx/>
              <a:buFontTx/>
              <a:buNone/>
              <a:tabLst/>
              <a:defRPr/>
            </a:pPr>
            <a:r>
              <a:rPr lang="en-US" b="1" i="1" dirty="0"/>
              <a:t>[When presenting, this</a:t>
            </a:r>
            <a:r>
              <a:rPr lang="en-US" b="1" i="1" baseline="0" dirty="0"/>
              <a:t> slide requires multiple clicks to reveal each element] </a:t>
            </a:r>
            <a:endParaRPr lang="en-US" b="1" i="1" dirty="0"/>
          </a:p>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13</a:t>
            </a:fld>
            <a:endParaRPr lang="en-US"/>
          </a:p>
        </p:txBody>
      </p:sp>
    </p:spTree>
    <p:extLst>
      <p:ext uri="{BB962C8B-B14F-4D97-AF65-F5344CB8AC3E}">
        <p14:creationId xmlns:p14="http://schemas.microsoft.com/office/powerpoint/2010/main" val="30868214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pPr marL="0" marR="0" lvl="0" indent="0" algn="l" defTabSz="1097225" rtl="0" eaLnBrk="1" fontAlgn="auto" latinLnBrk="0" hangingPunct="1">
              <a:lnSpc>
                <a:spcPct val="100000"/>
              </a:lnSpc>
              <a:spcBef>
                <a:spcPts val="0"/>
              </a:spcBef>
              <a:spcAft>
                <a:spcPts val="0"/>
              </a:spcAft>
              <a:buClrTx/>
              <a:buSzTx/>
              <a:buFontTx/>
              <a:buNone/>
              <a:tabLst/>
              <a:defRPr/>
            </a:pPr>
            <a:r>
              <a:rPr lang="en-US" sz="1400" dirty="0"/>
              <a:t>*Trauma-informed practices are not required for Ohio districts and schools. However, these practices have demonstrated effectiveness in restraint and seclusion reduction efforts.</a:t>
            </a:r>
          </a:p>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14</a:t>
            </a:fld>
            <a:endParaRPr lang="en-US"/>
          </a:p>
        </p:txBody>
      </p:sp>
    </p:spTree>
    <p:extLst>
      <p:ext uri="{BB962C8B-B14F-4D97-AF65-F5344CB8AC3E}">
        <p14:creationId xmlns:p14="http://schemas.microsoft.com/office/powerpoint/2010/main" val="11347959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cs typeface="Calibri"/>
            </a:endParaRPr>
          </a:p>
        </p:txBody>
      </p:sp>
      <p:sp>
        <p:nvSpPr>
          <p:cNvPr id="4" name="Slide Number Placeholder 3"/>
          <p:cNvSpPr>
            <a:spLocks noGrp="1"/>
          </p:cNvSpPr>
          <p:nvPr>
            <p:ph type="sldNum" sz="quarter" idx="5"/>
          </p:nvPr>
        </p:nvSpPr>
        <p:spPr/>
        <p:txBody>
          <a:bodyPr/>
          <a:lstStyle/>
          <a:p>
            <a:fld id="{A88EB8E9-7E05-4C60-A58D-798732DD5BFE}" type="slidenum">
              <a:rPr lang="en-US" smtClean="0"/>
              <a:t>15</a:t>
            </a:fld>
            <a:endParaRPr lang="en-US"/>
          </a:p>
        </p:txBody>
      </p:sp>
    </p:spTree>
    <p:extLst>
      <p:ext uri="{BB962C8B-B14F-4D97-AF65-F5344CB8AC3E}">
        <p14:creationId xmlns:p14="http://schemas.microsoft.com/office/powerpoint/2010/main" val="8379005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17</a:t>
            </a:fld>
            <a:endParaRPr lang="en-US"/>
          </a:p>
        </p:txBody>
      </p:sp>
    </p:spTree>
    <p:extLst>
      <p:ext uri="{BB962C8B-B14F-4D97-AF65-F5344CB8AC3E}">
        <p14:creationId xmlns:p14="http://schemas.microsoft.com/office/powerpoint/2010/main" val="22713196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sz="1400" dirty="0">
                <a:latin typeface="Arial" panose="020B0604020202020204" pitchFamily="34" charset="0"/>
                <a:cs typeface="Arial" panose="020B0604020202020204" pitchFamily="34" charset="0"/>
              </a:rPr>
              <a:t>The next step is completion of the </a:t>
            </a:r>
            <a:r>
              <a:rPr lang="en-US" sz="1400" b="1" dirty="0">
                <a:latin typeface="Arial" panose="020B0604020202020204" pitchFamily="34" charset="0"/>
                <a:cs typeface="Arial" panose="020B0604020202020204" pitchFamily="34" charset="0"/>
              </a:rPr>
              <a:t>Worksheet for Restraint Incidents by Disability Category</a:t>
            </a:r>
            <a:r>
              <a:rPr lang="en-US" sz="1400" dirty="0">
                <a:latin typeface="Arial" panose="020B0604020202020204" pitchFamily="34" charset="0"/>
                <a:cs typeface="Arial" panose="020B0604020202020204" pitchFamily="34" charset="0"/>
              </a:rPr>
              <a:t> specific to </a:t>
            </a:r>
            <a:r>
              <a:rPr lang="en-US" sz="1400" b="1" dirty="0">
                <a:latin typeface="Arial" panose="020B0604020202020204" pitchFamily="34" charset="0"/>
                <a:cs typeface="Arial" panose="020B0604020202020204" pitchFamily="34" charset="0"/>
              </a:rPr>
              <a:t>each</a:t>
            </a:r>
            <a:r>
              <a:rPr lang="en-US" sz="1400" dirty="0">
                <a:latin typeface="Arial" panose="020B0604020202020204" pitchFamily="34" charset="0"/>
                <a:cs typeface="Arial" panose="020B0604020202020204" pitchFamily="34" charset="0"/>
              </a:rPr>
              <a:t> building in your district.</a:t>
            </a:r>
            <a:endParaRPr lang="en-US" sz="1400" u="sng" dirty="0">
              <a:latin typeface="Arial" panose="020B0604020202020204" pitchFamily="34" charset="0"/>
              <a:cs typeface="Arial" panose="020B0604020202020204" pitchFamily="34" charset="0"/>
            </a:endParaRPr>
          </a:p>
          <a:p>
            <a:pPr marL="226695" indent="-226695"/>
            <a:endParaRPr lang="en-US" sz="105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1400" dirty="0">
                <a:latin typeface="Arial" panose="020B0604020202020204" pitchFamily="34" charset="0"/>
                <a:cs typeface="Arial" panose="020B0604020202020204" pitchFamily="34" charset="0"/>
              </a:rPr>
              <a:t>For the </a:t>
            </a:r>
            <a:r>
              <a:rPr lang="en-US" sz="1400" b="1" dirty="0">
                <a:latin typeface="Arial" panose="020B0604020202020204" pitchFamily="34" charset="0"/>
                <a:cs typeface="Arial" panose="020B0604020202020204" pitchFamily="34" charset="0"/>
              </a:rPr>
              <a:t>total incidents </a:t>
            </a:r>
            <a:r>
              <a:rPr lang="en-US" sz="1400" dirty="0">
                <a:latin typeface="Arial" panose="020B0604020202020204" pitchFamily="34" charset="0"/>
                <a:cs typeface="Arial" panose="020B0604020202020204" pitchFamily="34" charset="0"/>
              </a:rPr>
              <a:t>of restraint for students with IEPs in your building, provide the amount of each disability category. The total number of students in each category should </a:t>
            </a:r>
            <a:r>
              <a:rPr lang="en-US" sz="1400" b="1" dirty="0">
                <a:latin typeface="Arial" panose="020B0604020202020204" pitchFamily="34" charset="0"/>
                <a:cs typeface="Arial" panose="020B0604020202020204" pitchFamily="34" charset="0"/>
              </a:rPr>
              <a:t>NOT</a:t>
            </a:r>
            <a:r>
              <a:rPr lang="en-US" sz="1400" dirty="0">
                <a:latin typeface="Arial" panose="020B0604020202020204" pitchFamily="34" charset="0"/>
                <a:cs typeface="Arial" panose="020B0604020202020204" pitchFamily="34" charset="0"/>
              </a:rPr>
              <a:t> exceed the number entered on the previous page.</a:t>
            </a:r>
            <a:endParaRPr lang="en-US" sz="16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19</a:t>
            </a:fld>
            <a:endParaRPr lang="en-US"/>
          </a:p>
        </p:txBody>
      </p:sp>
    </p:spTree>
    <p:extLst>
      <p:ext uri="{BB962C8B-B14F-4D97-AF65-F5344CB8AC3E}">
        <p14:creationId xmlns:p14="http://schemas.microsoft.com/office/powerpoint/2010/main" val="27665740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District and ESCs and Boards of DD must work together to establish which entity will be reporting</a:t>
            </a:r>
          </a:p>
          <a:p>
            <a:endParaRPr lang="en-US" dirty="0"/>
          </a:p>
          <a:p>
            <a:pPr marL="1005813" lvl="1" indent="-457200">
              <a:buFont typeface="Arial" panose="020B0604020202020204" pitchFamily="34" charset="0"/>
              <a:buChar char="•"/>
            </a:pPr>
            <a:r>
              <a:rPr lang="en-US" sz="1400" dirty="0">
                <a:latin typeface="Arial" panose="020B0604020202020204" pitchFamily="34" charset="0"/>
                <a:cs typeface="Arial" panose="020B0604020202020204" pitchFamily="34" charset="0"/>
              </a:rPr>
              <a:t>Report all incidents of restraint and seclusion that occurred at the ESC or Board of DD for the district’s students; or</a:t>
            </a:r>
          </a:p>
          <a:p>
            <a:pPr marL="1005813" lvl="1" indent="-457200">
              <a:buFont typeface="Arial" panose="020B0604020202020204" pitchFamily="34" charset="0"/>
              <a:buChar char="•"/>
            </a:pPr>
            <a:r>
              <a:rPr lang="en-US" sz="1400" dirty="0">
                <a:latin typeface="Arial" panose="020B0604020202020204" pitchFamily="34" charset="0"/>
                <a:cs typeface="Arial" panose="020B0604020202020204" pitchFamily="34" charset="0"/>
              </a:rPr>
              <a:t>Authorize the ESC or Board of DD to report information on the use of restraint and seclusion directly. </a:t>
            </a:r>
          </a:p>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30</a:t>
            </a:fld>
            <a:endParaRPr lang="en-US"/>
          </a:p>
        </p:txBody>
      </p:sp>
    </p:spTree>
    <p:extLst>
      <p:ext uri="{BB962C8B-B14F-4D97-AF65-F5344CB8AC3E}">
        <p14:creationId xmlns:p14="http://schemas.microsoft.com/office/powerpoint/2010/main" val="17530884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3</a:t>
            </a:fld>
            <a:endParaRPr lang="en-US"/>
          </a:p>
        </p:txBody>
      </p:sp>
    </p:spTree>
    <p:extLst>
      <p:ext uri="{BB962C8B-B14F-4D97-AF65-F5344CB8AC3E}">
        <p14:creationId xmlns:p14="http://schemas.microsoft.com/office/powerpoint/2010/main" val="6435206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4</a:t>
            </a:fld>
            <a:endParaRPr lang="en-US"/>
          </a:p>
        </p:txBody>
      </p:sp>
    </p:spTree>
    <p:extLst>
      <p:ext uri="{BB962C8B-B14F-4D97-AF65-F5344CB8AC3E}">
        <p14:creationId xmlns:p14="http://schemas.microsoft.com/office/powerpoint/2010/main" val="8011492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6</a:t>
            </a:fld>
            <a:endParaRPr lang="en-US"/>
          </a:p>
        </p:txBody>
      </p:sp>
    </p:spTree>
    <p:extLst>
      <p:ext uri="{BB962C8B-B14F-4D97-AF65-F5344CB8AC3E}">
        <p14:creationId xmlns:p14="http://schemas.microsoft.com/office/powerpoint/2010/main" val="7368537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400" dirty="0"/>
              <a:t>Your district’s </a:t>
            </a:r>
            <a:r>
              <a:rPr lang="en-US" sz="1400" b="1" dirty="0"/>
              <a:t>superintendent</a:t>
            </a:r>
            <a:r>
              <a:rPr lang="en-US" sz="1400" dirty="0"/>
              <a:t> will receive an email from Ohio-K12 containing information with</a:t>
            </a:r>
            <a:r>
              <a:rPr lang="en-US" sz="1400" dirty="0">
                <a:solidFill>
                  <a:srgbClr val="FF0000"/>
                </a:solidFill>
              </a:rPr>
              <a:t> </a:t>
            </a:r>
            <a:r>
              <a:rPr lang="en-US" sz="1400" dirty="0"/>
              <a:t>resources about the data collection. </a:t>
            </a:r>
          </a:p>
          <a:p>
            <a:pPr marL="0" indent="0">
              <a:buNone/>
            </a:pPr>
            <a:endParaRPr lang="en-US" sz="1400" dirty="0"/>
          </a:p>
          <a:p>
            <a:pPr marL="0" indent="0">
              <a:buNone/>
            </a:pPr>
            <a:r>
              <a:rPr lang="en-US" sz="1400" dirty="0"/>
              <a:t>The email will include a link specific to your district, which will take you to the report. If you cannot locate your link please email </a:t>
            </a:r>
            <a:r>
              <a:rPr lang="en-US" sz="1400" b="1" dirty="0">
                <a:hlinkClick r:id="rId3"/>
              </a:rPr>
              <a:t>support@ohio-k12.help</a:t>
            </a:r>
            <a:endParaRPr lang="en-US" dirty="0"/>
          </a:p>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7</a:t>
            </a:fld>
            <a:endParaRPr lang="en-US"/>
          </a:p>
        </p:txBody>
      </p:sp>
    </p:spTree>
    <p:extLst>
      <p:ext uri="{BB962C8B-B14F-4D97-AF65-F5344CB8AC3E}">
        <p14:creationId xmlns:p14="http://schemas.microsoft.com/office/powerpoint/2010/main" val="17291063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400" dirty="0">
                <a:latin typeface="Arial"/>
                <a:cs typeface="Arial"/>
              </a:rPr>
              <a:t>This section is a confirmation of your district's information.</a:t>
            </a:r>
            <a:endParaRPr lang="en-US" sz="1400" dirty="0"/>
          </a:p>
          <a:p>
            <a:pPr marL="0" indent="0">
              <a:buNone/>
            </a:pPr>
            <a:endParaRPr lang="en-US" sz="1400" dirty="0">
              <a:latin typeface="Arial"/>
              <a:cs typeface="Arial"/>
            </a:endParaRPr>
          </a:p>
          <a:p>
            <a:pPr marL="0" indent="0">
              <a:buNone/>
            </a:pPr>
            <a:r>
              <a:rPr lang="en-US" sz="1400" dirty="0">
                <a:latin typeface="Arial"/>
                <a:cs typeface="Arial"/>
              </a:rPr>
              <a:t>Your district's name with corresponding IRN is populated, including the Superintendent's name and email address.</a:t>
            </a:r>
          </a:p>
          <a:p>
            <a:pPr marL="0" indent="0">
              <a:buNone/>
            </a:pPr>
            <a:endParaRPr lang="en-US" sz="1400" dirty="0">
              <a:latin typeface="Arial"/>
              <a:cs typeface="Arial"/>
            </a:endParaRPr>
          </a:p>
          <a:p>
            <a:pPr marL="0" indent="0">
              <a:buNone/>
            </a:pPr>
            <a:r>
              <a:rPr lang="en-US" sz="1400" dirty="0">
                <a:latin typeface="Arial"/>
                <a:cs typeface="Arial"/>
              </a:rPr>
              <a:t>If the Superintendent contact information is accurate, click </a:t>
            </a:r>
            <a:r>
              <a:rPr lang="en-US" sz="1400" i="1" dirty="0">
                <a:latin typeface="Arial"/>
                <a:cs typeface="Arial"/>
              </a:rPr>
              <a:t>yes</a:t>
            </a:r>
            <a:r>
              <a:rPr lang="en-US" sz="1400" dirty="0">
                <a:latin typeface="Arial"/>
                <a:cs typeface="Arial"/>
              </a:rPr>
              <a:t> or </a:t>
            </a:r>
            <a:r>
              <a:rPr lang="en-US" sz="1400" i="1" dirty="0">
                <a:latin typeface="Arial"/>
                <a:cs typeface="Arial"/>
              </a:rPr>
              <a:t>no.</a:t>
            </a:r>
            <a:r>
              <a:rPr lang="en-US" sz="1400" dirty="0">
                <a:latin typeface="Arial"/>
                <a:cs typeface="Arial"/>
              </a:rPr>
              <a:t> </a:t>
            </a:r>
          </a:p>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8</a:t>
            </a:fld>
            <a:endParaRPr lang="en-US"/>
          </a:p>
        </p:txBody>
      </p:sp>
    </p:spTree>
    <p:extLst>
      <p:ext uri="{BB962C8B-B14F-4D97-AF65-F5344CB8AC3E}">
        <p14:creationId xmlns:p14="http://schemas.microsoft.com/office/powerpoint/2010/main" val="27604718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9</a:t>
            </a:fld>
            <a:endParaRPr lang="en-US"/>
          </a:p>
        </p:txBody>
      </p:sp>
    </p:spTree>
    <p:extLst>
      <p:ext uri="{BB962C8B-B14F-4D97-AF65-F5344CB8AC3E}">
        <p14:creationId xmlns:p14="http://schemas.microsoft.com/office/powerpoint/2010/main" val="2791067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97225" rtl="0" eaLnBrk="1" fontAlgn="auto" latinLnBrk="0" hangingPunct="1">
              <a:lnSpc>
                <a:spcPct val="100000"/>
              </a:lnSpc>
              <a:spcBef>
                <a:spcPts val="0"/>
              </a:spcBef>
              <a:spcAft>
                <a:spcPts val="0"/>
              </a:spcAft>
              <a:buClrTx/>
              <a:buSzTx/>
              <a:buFontTx/>
              <a:buNone/>
              <a:tabLst/>
              <a:defRPr/>
            </a:pPr>
            <a:r>
              <a:rPr lang="en-US" sz="1400" dirty="0"/>
              <a:t>The second section of the data collection addresses school climate surveys* and only requires completion</a:t>
            </a:r>
            <a:r>
              <a:rPr lang="en-US" sz="1400" b="1" i="1" dirty="0"/>
              <a:t> </a:t>
            </a:r>
            <a:r>
              <a:rPr lang="en-US" sz="1400" i="1" dirty="0"/>
              <a:t>if</a:t>
            </a:r>
            <a:r>
              <a:rPr lang="en-US" sz="1400" b="1" dirty="0"/>
              <a:t> </a:t>
            </a:r>
            <a:r>
              <a:rPr lang="en-US" sz="1400" dirty="0"/>
              <a:t>you are a traditional public school, community school or STEM school.</a:t>
            </a:r>
          </a:p>
          <a:p>
            <a:endParaRPr lang="en-US" dirty="0"/>
          </a:p>
          <a:p>
            <a:pPr marL="0" indent="0">
              <a:buNone/>
            </a:pPr>
            <a:r>
              <a:rPr lang="en-US" sz="1100" dirty="0">
                <a:solidFill>
                  <a:prstClr val="black"/>
                </a:solidFill>
              </a:rPr>
              <a:t> </a:t>
            </a:r>
            <a:r>
              <a:rPr lang="en-US" sz="1400" dirty="0">
                <a:solidFill>
                  <a:prstClr val="black"/>
                </a:solidFill>
              </a:rPr>
              <a:t>* School climate surveys are not required</a:t>
            </a:r>
          </a:p>
          <a:p>
            <a:pPr marL="0" indent="0">
              <a:buNone/>
            </a:pPr>
            <a:r>
              <a:rPr lang="en-US" sz="1400" dirty="0">
                <a:solidFill>
                  <a:prstClr val="black"/>
                </a:solidFill>
              </a:rPr>
              <a:t>    for Ohio districts and schools</a:t>
            </a:r>
            <a:endParaRPr lang="en-US" sz="1400" dirty="0"/>
          </a:p>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10</a:t>
            </a:fld>
            <a:endParaRPr lang="en-US"/>
          </a:p>
        </p:txBody>
      </p:sp>
    </p:spTree>
    <p:extLst>
      <p:ext uri="{BB962C8B-B14F-4D97-AF65-F5344CB8AC3E}">
        <p14:creationId xmlns:p14="http://schemas.microsoft.com/office/powerpoint/2010/main" val="17618578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12</a:t>
            </a:fld>
            <a:endParaRPr lang="en-US"/>
          </a:p>
        </p:txBody>
      </p:sp>
    </p:spTree>
    <p:extLst>
      <p:ext uri="{BB962C8B-B14F-4D97-AF65-F5344CB8AC3E}">
        <p14:creationId xmlns:p14="http://schemas.microsoft.com/office/powerpoint/2010/main" val="3527677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C8FB155-01D8-794A-A604-83588E7638F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4630398" cy="8229599"/>
          </a:xfrm>
          <a:prstGeom prst="rect">
            <a:avLst/>
          </a:prstGeom>
        </p:spPr>
      </p:pic>
      <p:sp>
        <p:nvSpPr>
          <p:cNvPr id="2" name="Title 1"/>
          <p:cNvSpPr>
            <a:spLocks noGrp="1"/>
          </p:cNvSpPr>
          <p:nvPr>
            <p:ph type="ctrTitle"/>
          </p:nvPr>
        </p:nvSpPr>
        <p:spPr>
          <a:xfrm>
            <a:off x="247675" y="536195"/>
            <a:ext cx="12435840" cy="769441"/>
          </a:xfrm>
        </p:spPr>
        <p:txBody>
          <a:bodyPr lIns="0" tIns="0" rIns="0" bIns="0" anchor="b" anchorCtr="0">
            <a:spAutoFit/>
          </a:bodyPr>
          <a:lstStyle>
            <a:lvl1pPr algn="l">
              <a:defRPr sz="50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247675" y="6784963"/>
            <a:ext cx="10241280" cy="523220"/>
          </a:xfrm>
        </p:spPr>
        <p:txBody>
          <a:bodyPr lIns="0" tIns="0" rIns="0" bIns="0" anchor="t" anchorCtr="0">
            <a:spAutoFit/>
          </a:bodyPr>
          <a:lstStyle>
            <a:lvl1pPr marL="0" indent="0" algn="l">
              <a:buNone/>
              <a:defRPr sz="3400">
                <a:solidFill>
                  <a:srgbClr val="CD0920"/>
                </a:solidFill>
              </a:defRPr>
            </a:lvl1pPr>
            <a:lvl2pPr marL="548613" indent="0" algn="ctr">
              <a:buNone/>
              <a:defRPr>
                <a:solidFill>
                  <a:schemeClr val="tx1">
                    <a:tint val="75000"/>
                  </a:schemeClr>
                </a:solidFill>
              </a:defRPr>
            </a:lvl2pPr>
            <a:lvl3pPr marL="1097225" indent="0" algn="ctr">
              <a:buNone/>
              <a:defRPr>
                <a:solidFill>
                  <a:schemeClr val="tx1">
                    <a:tint val="75000"/>
                  </a:schemeClr>
                </a:solidFill>
              </a:defRPr>
            </a:lvl3pPr>
            <a:lvl4pPr marL="1645838" indent="0" algn="ctr">
              <a:buNone/>
              <a:defRPr>
                <a:solidFill>
                  <a:schemeClr val="tx1">
                    <a:tint val="75000"/>
                  </a:schemeClr>
                </a:solidFill>
              </a:defRPr>
            </a:lvl4pPr>
            <a:lvl5pPr marL="2194450" indent="0" algn="ctr">
              <a:buNone/>
              <a:defRPr>
                <a:solidFill>
                  <a:schemeClr val="tx1">
                    <a:tint val="75000"/>
                  </a:schemeClr>
                </a:solidFill>
              </a:defRPr>
            </a:lvl5pPr>
            <a:lvl6pPr marL="2743063" indent="0" algn="ctr">
              <a:buNone/>
              <a:defRPr>
                <a:solidFill>
                  <a:schemeClr val="tx1">
                    <a:tint val="75000"/>
                  </a:schemeClr>
                </a:solidFill>
              </a:defRPr>
            </a:lvl6pPr>
            <a:lvl7pPr marL="3291675" indent="0" algn="ctr">
              <a:buNone/>
              <a:defRPr>
                <a:solidFill>
                  <a:schemeClr val="tx1">
                    <a:tint val="75000"/>
                  </a:schemeClr>
                </a:solidFill>
              </a:defRPr>
            </a:lvl7pPr>
            <a:lvl8pPr marL="3840288" indent="0" algn="ctr">
              <a:buNone/>
              <a:defRPr>
                <a:solidFill>
                  <a:schemeClr val="tx1">
                    <a:tint val="75000"/>
                  </a:schemeClr>
                </a:solidFill>
              </a:defRPr>
            </a:lvl8pPr>
            <a:lvl9pPr marL="4388901" indent="0" algn="ctr">
              <a:buNone/>
              <a:defRPr>
                <a:solidFill>
                  <a:schemeClr val="tx1">
                    <a:tint val="75000"/>
                  </a:schemeClr>
                </a:solidFill>
              </a:defRPr>
            </a:lvl9pPr>
          </a:lstStyle>
          <a:p>
            <a:r>
              <a:rPr lang="en-US" dirty="0"/>
              <a:t>Click to edit Master subtitle style</a:t>
            </a:r>
          </a:p>
        </p:txBody>
      </p:sp>
    </p:spTree>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6" name="Picture 5" descr="A close up of a logo&#10;&#10;Description automatically generated">
            <a:extLst>
              <a:ext uri="{FF2B5EF4-FFF2-40B4-BE49-F238E27FC236}">
                <a16:creationId xmlns:a16="http://schemas.microsoft.com/office/drawing/2014/main" id="{E38958F0-E22B-4844-AC19-7C0D6F37506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7372804"/>
            <a:ext cx="14630400" cy="861060"/>
          </a:xfrm>
          <a:prstGeom prst="rect">
            <a:avLst/>
          </a:prstGeom>
        </p:spPr>
      </p:pic>
      <p:sp>
        <p:nvSpPr>
          <p:cNvPr id="2" name="Title 1"/>
          <p:cNvSpPr>
            <a:spLocks noGrp="1"/>
          </p:cNvSpPr>
          <p:nvPr>
            <p:ph type="title"/>
          </p:nvPr>
        </p:nvSpPr>
        <p:spPr>
          <a:xfrm>
            <a:off x="731520" y="548643"/>
            <a:ext cx="13167360" cy="769441"/>
          </a:xfrm>
        </p:spPr>
        <p:txBody>
          <a:bodyPr>
            <a:spAutoFit/>
          </a:bodyPr>
          <a:lstStyle>
            <a:lvl1pPr>
              <a:defRPr sz="5000" b="1">
                <a:solidFill>
                  <a:srgbClr val="C00000"/>
                </a:solidFill>
              </a:defRPr>
            </a:lvl1pPr>
          </a:lstStyle>
          <a:p>
            <a:r>
              <a:rPr lang="en-US" dirty="0"/>
              <a:t>Click to edit Master title style</a:t>
            </a:r>
          </a:p>
        </p:txBody>
      </p:sp>
      <p:sp>
        <p:nvSpPr>
          <p:cNvPr id="3" name="Content Placeholder 2"/>
          <p:cNvSpPr>
            <a:spLocks noGrp="1"/>
          </p:cNvSpPr>
          <p:nvPr>
            <p:ph idx="1"/>
          </p:nvPr>
        </p:nvSpPr>
        <p:spPr>
          <a:xfrm>
            <a:off x="731520" y="1508584"/>
            <a:ext cx="13167360" cy="543115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A4F8301D-15E1-4F29-A8B4-1A7A40689910}"/>
              </a:ext>
            </a:extLst>
          </p:cNvPr>
          <p:cNvSpPr>
            <a:spLocks noGrp="1"/>
          </p:cNvSpPr>
          <p:nvPr>
            <p:ph type="sldNum" sz="quarter" idx="12"/>
          </p:nvPr>
        </p:nvSpPr>
        <p:spPr>
          <a:xfrm>
            <a:off x="13759329" y="7680957"/>
            <a:ext cx="802342" cy="461258"/>
          </a:xfrm>
          <a:prstGeom prst="rect">
            <a:avLst/>
          </a:prstGeom>
        </p:spPr>
        <p:txBody>
          <a:bodyPr/>
          <a:lstStyle>
            <a:lvl1pPr>
              <a:defRPr sz="2400">
                <a:solidFill>
                  <a:schemeClr val="bg1">
                    <a:lumMod val="95000"/>
                  </a:schemeClr>
                </a:solidFill>
                <a:latin typeface="Arial" panose="020B0604020202020204" pitchFamily="34" charset="0"/>
                <a:cs typeface="Arial" panose="020B0604020202020204" pitchFamily="34" charset="0"/>
              </a:defRPr>
            </a:lvl1pPr>
          </a:lstStyle>
          <a:p>
            <a:fld id="{79463015-ABDD-44E9-850F-7B4794200E02}"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C8FB155-01D8-794A-A604-83588E7638F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 y="2"/>
            <a:ext cx="14630398" cy="8229598"/>
          </a:xfrm>
          <a:prstGeom prst="rect">
            <a:avLst/>
          </a:prstGeom>
        </p:spPr>
      </p:pic>
      <p:sp>
        <p:nvSpPr>
          <p:cNvPr id="2" name="Title 1"/>
          <p:cNvSpPr>
            <a:spLocks noGrp="1"/>
          </p:cNvSpPr>
          <p:nvPr>
            <p:ph type="ctrTitle"/>
          </p:nvPr>
        </p:nvSpPr>
        <p:spPr>
          <a:xfrm>
            <a:off x="247675" y="536195"/>
            <a:ext cx="12435840" cy="769441"/>
          </a:xfrm>
        </p:spPr>
        <p:txBody>
          <a:bodyPr lIns="0" tIns="0" rIns="0" bIns="0" anchor="b" anchorCtr="0">
            <a:spAutoFit/>
          </a:bodyPr>
          <a:lstStyle>
            <a:lvl1pPr algn="l">
              <a:defRPr sz="50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247675" y="6784963"/>
            <a:ext cx="10241280" cy="523220"/>
          </a:xfrm>
        </p:spPr>
        <p:txBody>
          <a:bodyPr lIns="0" tIns="0" rIns="0" bIns="0" anchor="t" anchorCtr="0">
            <a:spAutoFit/>
          </a:bodyPr>
          <a:lstStyle>
            <a:lvl1pPr marL="0" indent="0" algn="l">
              <a:buNone/>
              <a:defRPr sz="3400">
                <a:solidFill>
                  <a:srgbClr val="CD0920"/>
                </a:solidFill>
              </a:defRPr>
            </a:lvl1pPr>
            <a:lvl2pPr marL="548613" indent="0" algn="ctr">
              <a:buNone/>
              <a:defRPr>
                <a:solidFill>
                  <a:schemeClr val="tx1">
                    <a:tint val="75000"/>
                  </a:schemeClr>
                </a:solidFill>
              </a:defRPr>
            </a:lvl2pPr>
            <a:lvl3pPr marL="1097225" indent="0" algn="ctr">
              <a:buNone/>
              <a:defRPr>
                <a:solidFill>
                  <a:schemeClr val="tx1">
                    <a:tint val="75000"/>
                  </a:schemeClr>
                </a:solidFill>
              </a:defRPr>
            </a:lvl3pPr>
            <a:lvl4pPr marL="1645838" indent="0" algn="ctr">
              <a:buNone/>
              <a:defRPr>
                <a:solidFill>
                  <a:schemeClr val="tx1">
                    <a:tint val="75000"/>
                  </a:schemeClr>
                </a:solidFill>
              </a:defRPr>
            </a:lvl4pPr>
            <a:lvl5pPr marL="2194450" indent="0" algn="ctr">
              <a:buNone/>
              <a:defRPr>
                <a:solidFill>
                  <a:schemeClr val="tx1">
                    <a:tint val="75000"/>
                  </a:schemeClr>
                </a:solidFill>
              </a:defRPr>
            </a:lvl5pPr>
            <a:lvl6pPr marL="2743063" indent="0" algn="ctr">
              <a:buNone/>
              <a:defRPr>
                <a:solidFill>
                  <a:schemeClr val="tx1">
                    <a:tint val="75000"/>
                  </a:schemeClr>
                </a:solidFill>
              </a:defRPr>
            </a:lvl6pPr>
            <a:lvl7pPr marL="3291675" indent="0" algn="ctr">
              <a:buNone/>
              <a:defRPr>
                <a:solidFill>
                  <a:schemeClr val="tx1">
                    <a:tint val="75000"/>
                  </a:schemeClr>
                </a:solidFill>
              </a:defRPr>
            </a:lvl7pPr>
            <a:lvl8pPr marL="3840288" indent="0" algn="ctr">
              <a:buNone/>
              <a:defRPr>
                <a:solidFill>
                  <a:schemeClr val="tx1">
                    <a:tint val="75000"/>
                  </a:schemeClr>
                </a:solidFill>
              </a:defRPr>
            </a:lvl8pPr>
            <a:lvl9pPr marL="4388901"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143778375"/>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6" name="Picture 5" descr="A close up of a logo&#10;&#10;Description automatically generated">
            <a:extLst>
              <a:ext uri="{FF2B5EF4-FFF2-40B4-BE49-F238E27FC236}">
                <a16:creationId xmlns:a16="http://schemas.microsoft.com/office/drawing/2014/main" id="{E38958F0-E22B-4844-AC19-7C0D6F37506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7372804"/>
            <a:ext cx="14630400" cy="861060"/>
          </a:xfrm>
          <a:prstGeom prst="rect">
            <a:avLst/>
          </a:prstGeom>
        </p:spPr>
      </p:pic>
      <p:sp>
        <p:nvSpPr>
          <p:cNvPr id="2" name="Title 1"/>
          <p:cNvSpPr>
            <a:spLocks noGrp="1"/>
          </p:cNvSpPr>
          <p:nvPr>
            <p:ph type="title"/>
          </p:nvPr>
        </p:nvSpPr>
        <p:spPr>
          <a:xfrm>
            <a:off x="731520" y="548643"/>
            <a:ext cx="13167360" cy="769441"/>
          </a:xfrm>
        </p:spPr>
        <p:txBody>
          <a:bodyPr>
            <a:spAutoFit/>
          </a:bodyPr>
          <a:lstStyle>
            <a:lvl1pPr>
              <a:defRPr sz="5000" b="1">
                <a:solidFill>
                  <a:srgbClr val="C00000"/>
                </a:solidFill>
              </a:defRPr>
            </a:lvl1pPr>
          </a:lstStyle>
          <a:p>
            <a:r>
              <a:rPr lang="en-US" dirty="0"/>
              <a:t>Click to edit Master title style</a:t>
            </a:r>
          </a:p>
        </p:txBody>
      </p:sp>
      <p:sp>
        <p:nvSpPr>
          <p:cNvPr id="3" name="Content Placeholder 2"/>
          <p:cNvSpPr>
            <a:spLocks noGrp="1"/>
          </p:cNvSpPr>
          <p:nvPr>
            <p:ph idx="1"/>
          </p:nvPr>
        </p:nvSpPr>
        <p:spPr>
          <a:xfrm>
            <a:off x="731520" y="1508584"/>
            <a:ext cx="13167360" cy="543115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43A69C57-A96E-4D28-B89E-61FE079DD911}"/>
              </a:ext>
            </a:extLst>
          </p:cNvPr>
          <p:cNvSpPr>
            <a:spLocks noGrp="1"/>
          </p:cNvSpPr>
          <p:nvPr>
            <p:ph type="sldNum" sz="quarter" idx="12"/>
          </p:nvPr>
        </p:nvSpPr>
        <p:spPr>
          <a:xfrm>
            <a:off x="13931900" y="7719057"/>
            <a:ext cx="660400" cy="365125"/>
          </a:xfrm>
          <a:prstGeom prst="rect">
            <a:avLst/>
          </a:prstGeom>
        </p:spPr>
        <p:txBody>
          <a:bodyPr/>
          <a:lstStyle>
            <a:lvl1pPr>
              <a:defRPr sz="2400">
                <a:solidFill>
                  <a:schemeClr val="bg1">
                    <a:lumMod val="95000"/>
                  </a:schemeClr>
                </a:solidFill>
                <a:latin typeface="Arial" panose="020B0604020202020204" pitchFamily="34" charset="0"/>
                <a:cs typeface="Arial" panose="020B0604020202020204" pitchFamily="34" charset="0"/>
              </a:defRPr>
            </a:lvl1pPr>
          </a:lstStyle>
          <a:p>
            <a:fld id="{6BA907D1-9C08-47F3-B047-6197268ACA7D}" type="slidenum">
              <a:rPr lang="en-US" smtClean="0"/>
              <a:pPr/>
              <a:t>‹#›</a:t>
            </a:fld>
            <a:endParaRPr lang="en-US" dirty="0"/>
          </a:p>
        </p:txBody>
      </p:sp>
    </p:spTree>
    <p:extLst>
      <p:ext uri="{BB962C8B-B14F-4D97-AF65-F5344CB8AC3E}">
        <p14:creationId xmlns:p14="http://schemas.microsoft.com/office/powerpoint/2010/main" val="3348104918"/>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1520" y="548640"/>
            <a:ext cx="13167360" cy="818203"/>
          </a:xfrm>
          <a:prstGeom prst="rect">
            <a:avLst/>
          </a:prstGeom>
        </p:spPr>
        <p:txBody>
          <a:bodyPr vert="horz" lIns="0" tIns="0" rIns="0" bIns="0" rtlCol="0" anchor="t" anchorCtr="0">
            <a:noAutofit/>
          </a:bodyPr>
          <a:lstStyle/>
          <a:p>
            <a:r>
              <a:rPr lang="en-US" dirty="0"/>
              <a:t>Click to edit Master title style</a:t>
            </a:r>
          </a:p>
        </p:txBody>
      </p:sp>
      <p:sp>
        <p:nvSpPr>
          <p:cNvPr id="3" name="Text Placeholder 2"/>
          <p:cNvSpPr>
            <a:spLocks noGrp="1"/>
          </p:cNvSpPr>
          <p:nvPr>
            <p:ph type="body" idx="1"/>
          </p:nvPr>
        </p:nvSpPr>
        <p:spPr>
          <a:xfrm>
            <a:off x="731520" y="1557346"/>
            <a:ext cx="13167360" cy="5431156"/>
          </a:xfrm>
          <a:prstGeom prst="rect">
            <a:avLst/>
          </a:prstGeom>
        </p:spPr>
        <p:txBody>
          <a:bodyPr vert="horz" lIns="0" tIns="0" rIns="0" bIns="0" rtlCol="0" anchor="t" anchorCtr="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hf hdr="0" ftr="0" dt="0"/>
  <p:txStyles>
    <p:titleStyle>
      <a:lvl1pPr algn="ctr" defTabSz="548613" rtl="0" eaLnBrk="1" latinLnBrk="0" hangingPunct="1">
        <a:spcBef>
          <a:spcPct val="0"/>
        </a:spcBef>
        <a:buNone/>
        <a:defRPr sz="5000" b="1" kern="1200">
          <a:solidFill>
            <a:srgbClr val="C00000"/>
          </a:solidFill>
          <a:latin typeface="Arial"/>
          <a:ea typeface="+mj-ea"/>
          <a:cs typeface="Arial"/>
        </a:defRPr>
      </a:lvl1pPr>
    </p:titleStyle>
    <p:bodyStyle>
      <a:lvl1pPr marL="272402" indent="-272402" algn="l" defTabSz="548613" rtl="0" eaLnBrk="1" latinLnBrk="0" hangingPunct="1">
        <a:spcBef>
          <a:spcPct val="20000"/>
        </a:spcBef>
        <a:buFont typeface="Arial"/>
        <a:buChar char="•"/>
        <a:defRPr sz="3900" kern="1200">
          <a:solidFill>
            <a:schemeClr val="tx1"/>
          </a:solidFill>
          <a:latin typeface="Arial"/>
          <a:ea typeface="+mn-ea"/>
          <a:cs typeface="Arial"/>
        </a:defRPr>
      </a:lvl1pPr>
      <a:lvl2pPr marL="685766" indent="-270496" algn="l" defTabSz="548613" rtl="0" eaLnBrk="1" latinLnBrk="0" hangingPunct="1">
        <a:spcBef>
          <a:spcPct val="20000"/>
        </a:spcBef>
        <a:buFont typeface="Arial"/>
        <a:buChar char="–"/>
        <a:defRPr sz="3900" kern="1200">
          <a:solidFill>
            <a:schemeClr val="tx1"/>
          </a:solidFill>
          <a:latin typeface="Arial"/>
          <a:ea typeface="+mn-ea"/>
          <a:cs typeface="Arial"/>
        </a:defRPr>
      </a:lvl2pPr>
      <a:lvl3pPr marL="1230568" indent="-274306" algn="l" defTabSz="548613" rtl="0" eaLnBrk="1" latinLnBrk="0" hangingPunct="1">
        <a:spcBef>
          <a:spcPct val="20000"/>
        </a:spcBef>
        <a:buFont typeface="Arial"/>
        <a:buChar char="•"/>
        <a:defRPr sz="3900" kern="1200">
          <a:solidFill>
            <a:schemeClr val="tx1"/>
          </a:solidFill>
          <a:latin typeface="Arial"/>
          <a:ea typeface="+mn-ea"/>
          <a:cs typeface="Arial"/>
        </a:defRPr>
      </a:lvl3pPr>
      <a:lvl4pPr marL="1788706" indent="-274306" algn="l" defTabSz="548613" rtl="0" eaLnBrk="1" latinLnBrk="0" hangingPunct="1">
        <a:spcBef>
          <a:spcPct val="20000"/>
        </a:spcBef>
        <a:buFont typeface="Arial"/>
        <a:buChar char="–"/>
        <a:defRPr sz="3900" kern="1200">
          <a:solidFill>
            <a:schemeClr val="tx1"/>
          </a:solidFill>
          <a:latin typeface="Arial"/>
          <a:ea typeface="+mn-ea"/>
          <a:cs typeface="Arial"/>
        </a:defRPr>
      </a:lvl4pPr>
      <a:lvl5pPr marL="2337319" indent="-274306" algn="l" defTabSz="548613" rtl="0" eaLnBrk="1" latinLnBrk="0" hangingPunct="1">
        <a:spcBef>
          <a:spcPct val="20000"/>
        </a:spcBef>
        <a:buFont typeface="Arial"/>
        <a:buChar char="»"/>
        <a:defRPr sz="3900" kern="1200">
          <a:solidFill>
            <a:schemeClr val="tx1"/>
          </a:solidFill>
          <a:latin typeface="Arial"/>
          <a:ea typeface="+mn-ea"/>
          <a:cs typeface="Arial"/>
        </a:defRPr>
      </a:lvl5pPr>
      <a:lvl6pPr marL="3017369" indent="-274306" algn="l" defTabSz="548613" rtl="0" eaLnBrk="1" latinLnBrk="0" hangingPunct="1">
        <a:spcBef>
          <a:spcPct val="20000"/>
        </a:spcBef>
        <a:buFont typeface="Arial"/>
        <a:buChar char="•"/>
        <a:defRPr sz="2400" kern="1200">
          <a:solidFill>
            <a:schemeClr val="tx1"/>
          </a:solidFill>
          <a:latin typeface="+mn-lt"/>
          <a:ea typeface="+mn-ea"/>
          <a:cs typeface="+mn-cs"/>
        </a:defRPr>
      </a:lvl6pPr>
      <a:lvl7pPr marL="3565982" indent="-274306" algn="l" defTabSz="548613" rtl="0" eaLnBrk="1" latinLnBrk="0" hangingPunct="1">
        <a:spcBef>
          <a:spcPct val="20000"/>
        </a:spcBef>
        <a:buFont typeface="Arial"/>
        <a:buChar char="•"/>
        <a:defRPr sz="2400" kern="1200">
          <a:solidFill>
            <a:schemeClr val="tx1"/>
          </a:solidFill>
          <a:latin typeface="+mn-lt"/>
          <a:ea typeface="+mn-ea"/>
          <a:cs typeface="+mn-cs"/>
        </a:defRPr>
      </a:lvl7pPr>
      <a:lvl8pPr marL="4114594" indent="-274306" algn="l" defTabSz="548613" rtl="0" eaLnBrk="1" latinLnBrk="0" hangingPunct="1">
        <a:spcBef>
          <a:spcPct val="20000"/>
        </a:spcBef>
        <a:buFont typeface="Arial"/>
        <a:buChar char="•"/>
        <a:defRPr sz="2400" kern="1200">
          <a:solidFill>
            <a:schemeClr val="tx1"/>
          </a:solidFill>
          <a:latin typeface="+mn-lt"/>
          <a:ea typeface="+mn-ea"/>
          <a:cs typeface="+mn-cs"/>
        </a:defRPr>
      </a:lvl8pPr>
      <a:lvl9pPr marL="4663207" indent="-274306" algn="l" defTabSz="548613" rtl="0" eaLnBrk="1" latinLnBrk="0" hangingPunct="1">
        <a:spcBef>
          <a:spcPct val="20000"/>
        </a:spcBef>
        <a:buFont typeface="Arial"/>
        <a:buChar char="•"/>
        <a:defRPr sz="2400" kern="1200">
          <a:solidFill>
            <a:schemeClr val="tx1"/>
          </a:solidFill>
          <a:latin typeface="+mn-lt"/>
          <a:ea typeface="+mn-ea"/>
          <a:cs typeface="+mn-cs"/>
        </a:defRPr>
      </a:lvl9pPr>
    </p:bodyStyle>
    <p:otherStyle>
      <a:defPPr>
        <a:defRPr lang="en-US"/>
      </a:defPPr>
      <a:lvl1pPr marL="0" algn="l" defTabSz="548613" rtl="0" eaLnBrk="1" latinLnBrk="0" hangingPunct="1">
        <a:defRPr sz="2100" kern="1200">
          <a:solidFill>
            <a:schemeClr val="tx1"/>
          </a:solidFill>
          <a:latin typeface="+mn-lt"/>
          <a:ea typeface="+mn-ea"/>
          <a:cs typeface="+mn-cs"/>
        </a:defRPr>
      </a:lvl1pPr>
      <a:lvl2pPr marL="548613" algn="l" defTabSz="548613" rtl="0" eaLnBrk="1" latinLnBrk="0" hangingPunct="1">
        <a:defRPr sz="2100" kern="1200">
          <a:solidFill>
            <a:schemeClr val="tx1"/>
          </a:solidFill>
          <a:latin typeface="+mn-lt"/>
          <a:ea typeface="+mn-ea"/>
          <a:cs typeface="+mn-cs"/>
        </a:defRPr>
      </a:lvl2pPr>
      <a:lvl3pPr marL="1097225" algn="l" defTabSz="548613" rtl="0" eaLnBrk="1" latinLnBrk="0" hangingPunct="1">
        <a:defRPr sz="2100" kern="1200">
          <a:solidFill>
            <a:schemeClr val="tx1"/>
          </a:solidFill>
          <a:latin typeface="+mn-lt"/>
          <a:ea typeface="+mn-ea"/>
          <a:cs typeface="+mn-cs"/>
        </a:defRPr>
      </a:lvl3pPr>
      <a:lvl4pPr marL="1645838" algn="l" defTabSz="548613" rtl="0" eaLnBrk="1" latinLnBrk="0" hangingPunct="1">
        <a:defRPr sz="2100" kern="1200">
          <a:solidFill>
            <a:schemeClr val="tx1"/>
          </a:solidFill>
          <a:latin typeface="+mn-lt"/>
          <a:ea typeface="+mn-ea"/>
          <a:cs typeface="+mn-cs"/>
        </a:defRPr>
      </a:lvl4pPr>
      <a:lvl5pPr marL="2194450" algn="l" defTabSz="548613" rtl="0" eaLnBrk="1" latinLnBrk="0" hangingPunct="1">
        <a:defRPr sz="2100" kern="1200">
          <a:solidFill>
            <a:schemeClr val="tx1"/>
          </a:solidFill>
          <a:latin typeface="+mn-lt"/>
          <a:ea typeface="+mn-ea"/>
          <a:cs typeface="+mn-cs"/>
        </a:defRPr>
      </a:lvl5pPr>
      <a:lvl6pPr marL="2743063" algn="l" defTabSz="548613" rtl="0" eaLnBrk="1" latinLnBrk="0" hangingPunct="1">
        <a:defRPr sz="2100" kern="1200">
          <a:solidFill>
            <a:schemeClr val="tx1"/>
          </a:solidFill>
          <a:latin typeface="+mn-lt"/>
          <a:ea typeface="+mn-ea"/>
          <a:cs typeface="+mn-cs"/>
        </a:defRPr>
      </a:lvl6pPr>
      <a:lvl7pPr marL="3291675" algn="l" defTabSz="548613" rtl="0" eaLnBrk="1" latinLnBrk="0" hangingPunct="1">
        <a:defRPr sz="2100" kern="1200">
          <a:solidFill>
            <a:schemeClr val="tx1"/>
          </a:solidFill>
          <a:latin typeface="+mn-lt"/>
          <a:ea typeface="+mn-ea"/>
          <a:cs typeface="+mn-cs"/>
        </a:defRPr>
      </a:lvl7pPr>
      <a:lvl8pPr marL="3840288" algn="l" defTabSz="548613" rtl="0" eaLnBrk="1" latinLnBrk="0" hangingPunct="1">
        <a:defRPr sz="2100" kern="1200">
          <a:solidFill>
            <a:schemeClr val="tx1"/>
          </a:solidFill>
          <a:latin typeface="+mn-lt"/>
          <a:ea typeface="+mn-ea"/>
          <a:cs typeface="+mn-cs"/>
        </a:defRPr>
      </a:lvl8pPr>
      <a:lvl9pPr marL="4388901" algn="l" defTabSz="548613" rtl="0" eaLnBrk="1" latinLnBrk="0" hangingPunct="1">
        <a:defRPr sz="21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1520" y="548640"/>
            <a:ext cx="13167360" cy="818203"/>
          </a:xfrm>
          <a:prstGeom prst="rect">
            <a:avLst/>
          </a:prstGeom>
        </p:spPr>
        <p:txBody>
          <a:bodyPr vert="horz" lIns="0" tIns="0" rIns="0" bIns="0" rtlCol="0" anchor="t" anchorCtr="0">
            <a:noAutofit/>
          </a:bodyPr>
          <a:lstStyle/>
          <a:p>
            <a:r>
              <a:rPr lang="en-US" dirty="0"/>
              <a:t>Click to edit Master title style</a:t>
            </a:r>
          </a:p>
        </p:txBody>
      </p:sp>
      <p:sp>
        <p:nvSpPr>
          <p:cNvPr id="3" name="Text Placeholder 2"/>
          <p:cNvSpPr>
            <a:spLocks noGrp="1"/>
          </p:cNvSpPr>
          <p:nvPr>
            <p:ph type="body" idx="1"/>
          </p:nvPr>
        </p:nvSpPr>
        <p:spPr>
          <a:xfrm>
            <a:off x="731520" y="1557346"/>
            <a:ext cx="13167360" cy="5431156"/>
          </a:xfrm>
          <a:prstGeom prst="rect">
            <a:avLst/>
          </a:prstGeom>
        </p:spPr>
        <p:txBody>
          <a:bodyPr vert="horz" lIns="0" tIns="0" rIns="0" bIns="0" rtlCol="0" anchor="t" anchorCtr="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78718285"/>
      </p:ext>
    </p:extLst>
  </p:cSld>
  <p:clrMap bg1="lt1" tx1="dk1" bg2="lt2" tx2="dk2" accent1="accent1" accent2="accent2" accent3="accent3" accent4="accent4" accent5="accent5" accent6="accent6" hlink="hlink" folHlink="folHlink"/>
  <p:sldLayoutIdLst>
    <p:sldLayoutId id="2147483652" r:id="rId1"/>
    <p:sldLayoutId id="2147483653" r:id="rId2"/>
  </p:sldLayoutIdLst>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hf hdr="0" ftr="0" dt="0"/>
  <p:txStyles>
    <p:titleStyle>
      <a:lvl1pPr algn="ctr" defTabSz="548613" rtl="0" eaLnBrk="1" latinLnBrk="0" hangingPunct="1">
        <a:spcBef>
          <a:spcPct val="0"/>
        </a:spcBef>
        <a:buNone/>
        <a:defRPr sz="5000" b="1" kern="1200">
          <a:solidFill>
            <a:srgbClr val="C00000"/>
          </a:solidFill>
          <a:latin typeface="Arial"/>
          <a:ea typeface="+mj-ea"/>
          <a:cs typeface="Arial"/>
        </a:defRPr>
      </a:lvl1pPr>
    </p:titleStyle>
    <p:bodyStyle>
      <a:lvl1pPr marL="272402" indent="-272402" algn="l" defTabSz="548613" rtl="0" eaLnBrk="1" latinLnBrk="0" hangingPunct="1">
        <a:spcBef>
          <a:spcPct val="20000"/>
        </a:spcBef>
        <a:buFont typeface="Arial"/>
        <a:buChar char="•"/>
        <a:defRPr sz="3900" kern="1200">
          <a:solidFill>
            <a:schemeClr val="tx1"/>
          </a:solidFill>
          <a:latin typeface="Arial"/>
          <a:ea typeface="+mn-ea"/>
          <a:cs typeface="Arial"/>
        </a:defRPr>
      </a:lvl1pPr>
      <a:lvl2pPr marL="685766" indent="-270496" algn="l" defTabSz="548613" rtl="0" eaLnBrk="1" latinLnBrk="0" hangingPunct="1">
        <a:spcBef>
          <a:spcPct val="20000"/>
        </a:spcBef>
        <a:buFont typeface="Arial"/>
        <a:buChar char="–"/>
        <a:defRPr sz="3900" kern="1200">
          <a:solidFill>
            <a:schemeClr val="tx1"/>
          </a:solidFill>
          <a:latin typeface="Arial"/>
          <a:ea typeface="+mn-ea"/>
          <a:cs typeface="Arial"/>
        </a:defRPr>
      </a:lvl2pPr>
      <a:lvl3pPr marL="1230568" indent="-274306" algn="l" defTabSz="548613" rtl="0" eaLnBrk="1" latinLnBrk="0" hangingPunct="1">
        <a:spcBef>
          <a:spcPct val="20000"/>
        </a:spcBef>
        <a:buFont typeface="Arial"/>
        <a:buChar char="•"/>
        <a:defRPr sz="3900" kern="1200">
          <a:solidFill>
            <a:schemeClr val="tx1"/>
          </a:solidFill>
          <a:latin typeface="Arial"/>
          <a:ea typeface="+mn-ea"/>
          <a:cs typeface="Arial"/>
        </a:defRPr>
      </a:lvl3pPr>
      <a:lvl4pPr marL="1788706" indent="-274306" algn="l" defTabSz="548613" rtl="0" eaLnBrk="1" latinLnBrk="0" hangingPunct="1">
        <a:spcBef>
          <a:spcPct val="20000"/>
        </a:spcBef>
        <a:buFont typeface="Arial"/>
        <a:buChar char="–"/>
        <a:defRPr sz="3900" kern="1200">
          <a:solidFill>
            <a:schemeClr val="tx1"/>
          </a:solidFill>
          <a:latin typeface="Arial"/>
          <a:ea typeface="+mn-ea"/>
          <a:cs typeface="Arial"/>
        </a:defRPr>
      </a:lvl4pPr>
      <a:lvl5pPr marL="2337319" indent="-274306" algn="l" defTabSz="548613" rtl="0" eaLnBrk="1" latinLnBrk="0" hangingPunct="1">
        <a:spcBef>
          <a:spcPct val="20000"/>
        </a:spcBef>
        <a:buFont typeface="Arial"/>
        <a:buChar char="»"/>
        <a:defRPr sz="3900" kern="1200">
          <a:solidFill>
            <a:schemeClr val="tx1"/>
          </a:solidFill>
          <a:latin typeface="Arial"/>
          <a:ea typeface="+mn-ea"/>
          <a:cs typeface="Arial"/>
        </a:defRPr>
      </a:lvl5pPr>
      <a:lvl6pPr marL="3017369" indent="-274306" algn="l" defTabSz="548613" rtl="0" eaLnBrk="1" latinLnBrk="0" hangingPunct="1">
        <a:spcBef>
          <a:spcPct val="20000"/>
        </a:spcBef>
        <a:buFont typeface="Arial"/>
        <a:buChar char="•"/>
        <a:defRPr sz="2400" kern="1200">
          <a:solidFill>
            <a:schemeClr val="tx1"/>
          </a:solidFill>
          <a:latin typeface="+mn-lt"/>
          <a:ea typeface="+mn-ea"/>
          <a:cs typeface="+mn-cs"/>
        </a:defRPr>
      </a:lvl6pPr>
      <a:lvl7pPr marL="3565982" indent="-274306" algn="l" defTabSz="548613" rtl="0" eaLnBrk="1" latinLnBrk="0" hangingPunct="1">
        <a:spcBef>
          <a:spcPct val="20000"/>
        </a:spcBef>
        <a:buFont typeface="Arial"/>
        <a:buChar char="•"/>
        <a:defRPr sz="2400" kern="1200">
          <a:solidFill>
            <a:schemeClr val="tx1"/>
          </a:solidFill>
          <a:latin typeface="+mn-lt"/>
          <a:ea typeface="+mn-ea"/>
          <a:cs typeface="+mn-cs"/>
        </a:defRPr>
      </a:lvl7pPr>
      <a:lvl8pPr marL="4114594" indent="-274306" algn="l" defTabSz="548613" rtl="0" eaLnBrk="1" latinLnBrk="0" hangingPunct="1">
        <a:spcBef>
          <a:spcPct val="20000"/>
        </a:spcBef>
        <a:buFont typeface="Arial"/>
        <a:buChar char="•"/>
        <a:defRPr sz="2400" kern="1200">
          <a:solidFill>
            <a:schemeClr val="tx1"/>
          </a:solidFill>
          <a:latin typeface="+mn-lt"/>
          <a:ea typeface="+mn-ea"/>
          <a:cs typeface="+mn-cs"/>
        </a:defRPr>
      </a:lvl8pPr>
      <a:lvl9pPr marL="4663207" indent="-274306" algn="l" defTabSz="548613" rtl="0" eaLnBrk="1" latinLnBrk="0" hangingPunct="1">
        <a:spcBef>
          <a:spcPct val="20000"/>
        </a:spcBef>
        <a:buFont typeface="Arial"/>
        <a:buChar char="•"/>
        <a:defRPr sz="2400" kern="1200">
          <a:solidFill>
            <a:schemeClr val="tx1"/>
          </a:solidFill>
          <a:latin typeface="+mn-lt"/>
          <a:ea typeface="+mn-ea"/>
          <a:cs typeface="+mn-cs"/>
        </a:defRPr>
      </a:lvl9pPr>
    </p:bodyStyle>
    <p:otherStyle>
      <a:defPPr>
        <a:defRPr lang="en-US"/>
      </a:defPPr>
      <a:lvl1pPr marL="0" algn="l" defTabSz="548613" rtl="0" eaLnBrk="1" latinLnBrk="0" hangingPunct="1">
        <a:defRPr sz="2100" kern="1200">
          <a:solidFill>
            <a:schemeClr val="tx1"/>
          </a:solidFill>
          <a:latin typeface="+mn-lt"/>
          <a:ea typeface="+mn-ea"/>
          <a:cs typeface="+mn-cs"/>
        </a:defRPr>
      </a:lvl1pPr>
      <a:lvl2pPr marL="548613" algn="l" defTabSz="548613" rtl="0" eaLnBrk="1" latinLnBrk="0" hangingPunct="1">
        <a:defRPr sz="2100" kern="1200">
          <a:solidFill>
            <a:schemeClr val="tx1"/>
          </a:solidFill>
          <a:latin typeface="+mn-lt"/>
          <a:ea typeface="+mn-ea"/>
          <a:cs typeface="+mn-cs"/>
        </a:defRPr>
      </a:lvl2pPr>
      <a:lvl3pPr marL="1097225" algn="l" defTabSz="548613" rtl="0" eaLnBrk="1" latinLnBrk="0" hangingPunct="1">
        <a:defRPr sz="2100" kern="1200">
          <a:solidFill>
            <a:schemeClr val="tx1"/>
          </a:solidFill>
          <a:latin typeface="+mn-lt"/>
          <a:ea typeface="+mn-ea"/>
          <a:cs typeface="+mn-cs"/>
        </a:defRPr>
      </a:lvl3pPr>
      <a:lvl4pPr marL="1645838" algn="l" defTabSz="548613" rtl="0" eaLnBrk="1" latinLnBrk="0" hangingPunct="1">
        <a:defRPr sz="2100" kern="1200">
          <a:solidFill>
            <a:schemeClr val="tx1"/>
          </a:solidFill>
          <a:latin typeface="+mn-lt"/>
          <a:ea typeface="+mn-ea"/>
          <a:cs typeface="+mn-cs"/>
        </a:defRPr>
      </a:lvl4pPr>
      <a:lvl5pPr marL="2194450" algn="l" defTabSz="548613" rtl="0" eaLnBrk="1" latinLnBrk="0" hangingPunct="1">
        <a:defRPr sz="2100" kern="1200">
          <a:solidFill>
            <a:schemeClr val="tx1"/>
          </a:solidFill>
          <a:latin typeface="+mn-lt"/>
          <a:ea typeface="+mn-ea"/>
          <a:cs typeface="+mn-cs"/>
        </a:defRPr>
      </a:lvl5pPr>
      <a:lvl6pPr marL="2743063" algn="l" defTabSz="548613" rtl="0" eaLnBrk="1" latinLnBrk="0" hangingPunct="1">
        <a:defRPr sz="2100" kern="1200">
          <a:solidFill>
            <a:schemeClr val="tx1"/>
          </a:solidFill>
          <a:latin typeface="+mn-lt"/>
          <a:ea typeface="+mn-ea"/>
          <a:cs typeface="+mn-cs"/>
        </a:defRPr>
      </a:lvl6pPr>
      <a:lvl7pPr marL="3291675" algn="l" defTabSz="548613" rtl="0" eaLnBrk="1" latinLnBrk="0" hangingPunct="1">
        <a:defRPr sz="2100" kern="1200">
          <a:solidFill>
            <a:schemeClr val="tx1"/>
          </a:solidFill>
          <a:latin typeface="+mn-lt"/>
          <a:ea typeface="+mn-ea"/>
          <a:cs typeface="+mn-cs"/>
        </a:defRPr>
      </a:lvl7pPr>
      <a:lvl8pPr marL="3840288" algn="l" defTabSz="548613" rtl="0" eaLnBrk="1" latinLnBrk="0" hangingPunct="1">
        <a:defRPr sz="2100" kern="1200">
          <a:solidFill>
            <a:schemeClr val="tx1"/>
          </a:solidFill>
          <a:latin typeface="+mn-lt"/>
          <a:ea typeface="+mn-ea"/>
          <a:cs typeface="+mn-cs"/>
        </a:defRPr>
      </a:lvl8pPr>
      <a:lvl9pPr marL="4388901" algn="l" defTabSz="548613"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mailto:support@ohio-k12.help"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hyperlink" Target="https://education.ohio.gov/getattachment/Topics/Student-Supports/PBIS-Resources/Policy-Positive-Behavior-Interventions-and-Support/Restraint-and-Selcusion-definitions-2015-pdf.pdf.aspx?lang=en-US" TargetMode="External"/><Relationship Id="rId4" Type="http://schemas.openxmlformats.org/officeDocument/2006/relationships/slide" Target="slide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slide" Target="slide25.xml"/><Relationship Id="rId3" Type="http://schemas.openxmlformats.org/officeDocument/2006/relationships/audio" Target="../media/audio1.wav"/><Relationship Id="rId7" Type="http://schemas.openxmlformats.org/officeDocument/2006/relationships/slide" Target="slide24.xml"/><Relationship Id="rId2" Type="http://schemas.openxmlformats.org/officeDocument/2006/relationships/slide" Target="slide3.xml"/><Relationship Id="rId1" Type="http://schemas.openxmlformats.org/officeDocument/2006/relationships/slideLayout" Target="../slideLayouts/slideLayout2.xml"/><Relationship Id="rId6" Type="http://schemas.openxmlformats.org/officeDocument/2006/relationships/slide" Target="slide13.xml"/><Relationship Id="rId5" Type="http://schemas.openxmlformats.org/officeDocument/2006/relationships/slide" Target="slide8.xml"/><Relationship Id="rId4" Type="http://schemas.openxmlformats.org/officeDocument/2006/relationships/slide" Target="slide7.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slide" Target="slide14.xml"/><Relationship Id="rId1" Type="http://schemas.openxmlformats.org/officeDocument/2006/relationships/slideLayout" Target="../slideLayouts/slideLayout2.xml"/><Relationship Id="rId4" Type="http://schemas.openxmlformats.org/officeDocument/2006/relationships/hyperlink" Target="https://education.ohio.gov/getattachment/Topics/Student-Supports/Ohio-PBIS/Policy-Positive-Behavior-Interventions-and-Support/Key-Definitions-for-Restriant-and-Seclusion-Documentation-and-Reporting-1.pdf.aspx?lang=en-US"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hyperlink" Target="mailto:support@ohio-k12.help"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mailto:OEDS.ContactUs@education.ohio.gov" TargetMode="External"/><Relationship Id="rId2" Type="http://schemas.openxmlformats.org/officeDocument/2006/relationships/hyperlink" Target="mailto:support@ohio-k12.help"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codes.ohio.gov/ohio-administrative-code/rule-3301-35-15"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education.ohio.gov/getattachment/Topics/Student-Supports/Ohio-PBIS/Policy-Positive-Behavior-Interventions-and-Support/Who-is-Responsible-for-Reporting.pdf.aspx?lang=en-US"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hyperlink" Target="mailto:PBIS_Restraint_Seclusion_Questions@education.ohio.gov"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hyperlink" Target="mailto:PBIS_Restraint_Seclusion_Questions@education.ohio.gov"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png"/></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mailto:support@ohio-k12.help"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67024" y="635847"/>
            <a:ext cx="12732750" cy="738664"/>
          </a:xfrm>
        </p:spPr>
        <p:txBody>
          <a:bodyPr/>
          <a:lstStyle/>
          <a:p>
            <a:r>
              <a:rPr lang="en-US" sz="4800" dirty="0"/>
              <a:t>Restraint and Seclusion Incident Reporting</a:t>
            </a:r>
          </a:p>
        </p:txBody>
      </p:sp>
      <p:sp>
        <p:nvSpPr>
          <p:cNvPr id="3" name="Subtitle 2"/>
          <p:cNvSpPr>
            <a:spLocks noGrp="1"/>
          </p:cNvSpPr>
          <p:nvPr>
            <p:ph type="subTitle" idx="1"/>
          </p:nvPr>
        </p:nvSpPr>
        <p:spPr>
          <a:xfrm>
            <a:off x="367024" y="6670423"/>
            <a:ext cx="7680960" cy="553998"/>
          </a:xfrm>
        </p:spPr>
        <p:txBody>
          <a:bodyPr/>
          <a:lstStyle/>
          <a:p>
            <a:r>
              <a:rPr lang="en-US" sz="3600" dirty="0">
                <a:solidFill>
                  <a:schemeClr val="tx1">
                    <a:tint val="75000"/>
                  </a:schemeClr>
                </a:solidFill>
              </a:rPr>
              <a:t>June 2022</a:t>
            </a:r>
            <a:endParaRPr lang="en-US" sz="36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0F6D202-B017-416E-A95F-CA28DA965AE6}"/>
              </a:ext>
            </a:extLst>
          </p:cNvPr>
          <p:cNvSpPr>
            <a:spLocks noGrp="1"/>
          </p:cNvSpPr>
          <p:nvPr>
            <p:ph type="title"/>
          </p:nvPr>
        </p:nvSpPr>
        <p:spPr>
          <a:xfrm>
            <a:off x="731520" y="548643"/>
            <a:ext cx="13167360" cy="769441"/>
          </a:xfrm>
        </p:spPr>
        <p:txBody>
          <a:bodyPr/>
          <a:lstStyle/>
          <a:p>
            <a:r>
              <a:rPr lang="en-US" dirty="0"/>
              <a:t>District Information</a:t>
            </a:r>
          </a:p>
        </p:txBody>
      </p:sp>
      <p:sp>
        <p:nvSpPr>
          <p:cNvPr id="6" name="Content Placeholder 2">
            <a:extLst>
              <a:ext uri="{FF2B5EF4-FFF2-40B4-BE49-F238E27FC236}">
                <a16:creationId xmlns:a16="http://schemas.microsoft.com/office/drawing/2014/main" id="{92FC3C6E-EDCB-4AC4-B96C-C5A29C55D0AD}"/>
              </a:ext>
            </a:extLst>
          </p:cNvPr>
          <p:cNvSpPr>
            <a:spLocks noGrp="1"/>
          </p:cNvSpPr>
          <p:nvPr>
            <p:ph idx="1"/>
          </p:nvPr>
        </p:nvSpPr>
        <p:spPr>
          <a:xfrm>
            <a:off x="731520" y="1669226"/>
            <a:ext cx="5792848" cy="3829532"/>
          </a:xfrm>
        </p:spPr>
        <p:txBody>
          <a:bodyPr/>
          <a:lstStyle/>
          <a:p>
            <a:pPr marL="0" indent="0">
              <a:buNone/>
            </a:pPr>
            <a:r>
              <a:rPr lang="en-US" sz="3200" dirty="0"/>
              <a:t>The second section of the data collection addresses school climate surveys* and only requires completion</a:t>
            </a:r>
            <a:r>
              <a:rPr lang="en-US" sz="3200" b="1" i="1" dirty="0"/>
              <a:t> </a:t>
            </a:r>
            <a:r>
              <a:rPr lang="en-US" sz="3200" i="1" dirty="0"/>
              <a:t>if</a:t>
            </a:r>
            <a:r>
              <a:rPr lang="en-US" sz="3200" b="1" dirty="0"/>
              <a:t> </a:t>
            </a:r>
            <a:r>
              <a:rPr lang="en-US" sz="3200" dirty="0"/>
              <a:t>you are a traditional public school, community school or STEM school.</a:t>
            </a:r>
          </a:p>
          <a:p>
            <a:pPr marL="0" indent="0">
              <a:buNone/>
            </a:pPr>
            <a:endParaRPr lang="en-US" sz="3200" dirty="0"/>
          </a:p>
          <a:p>
            <a:pPr marL="0" indent="0">
              <a:buNone/>
            </a:pPr>
            <a:r>
              <a:rPr lang="en-US" sz="1400" dirty="0">
                <a:solidFill>
                  <a:prstClr val="black"/>
                </a:solidFill>
              </a:rPr>
              <a:t> </a:t>
            </a:r>
            <a:r>
              <a:rPr lang="en-US" sz="1800" dirty="0">
                <a:solidFill>
                  <a:prstClr val="black"/>
                </a:solidFill>
              </a:rPr>
              <a:t>* School climate surveys are not required</a:t>
            </a:r>
          </a:p>
          <a:p>
            <a:pPr marL="0" indent="0">
              <a:buNone/>
            </a:pPr>
            <a:r>
              <a:rPr lang="en-US" sz="1800" dirty="0">
                <a:solidFill>
                  <a:prstClr val="black"/>
                </a:solidFill>
              </a:rPr>
              <a:t>    for Ohio districts and schools.</a:t>
            </a:r>
            <a:endParaRPr lang="en-US" sz="1800" dirty="0"/>
          </a:p>
        </p:txBody>
      </p:sp>
      <p:pic>
        <p:nvPicPr>
          <p:cNvPr id="7" name="Picture 4" descr="https://www.schoolclimate.org/themes/schoolclimate/assets/includes/img/our_approach_right_img.png">
            <a:extLst>
              <a:ext uri="{FF2B5EF4-FFF2-40B4-BE49-F238E27FC236}">
                <a16:creationId xmlns:a16="http://schemas.microsoft.com/office/drawing/2014/main" id="{CD4A9876-75B5-49C0-8A46-A569BF2353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34432" y="1307286"/>
            <a:ext cx="4437533" cy="48832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8436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0F6D202-B017-416E-A95F-CA28DA965AE6}"/>
              </a:ext>
            </a:extLst>
          </p:cNvPr>
          <p:cNvSpPr>
            <a:spLocks noGrp="1"/>
          </p:cNvSpPr>
          <p:nvPr>
            <p:ph type="title"/>
          </p:nvPr>
        </p:nvSpPr>
        <p:spPr>
          <a:xfrm>
            <a:off x="731520" y="548643"/>
            <a:ext cx="13167360" cy="830997"/>
          </a:xfrm>
        </p:spPr>
        <p:txBody>
          <a:bodyPr/>
          <a:lstStyle/>
          <a:p>
            <a:r>
              <a:rPr lang="en-US" sz="5400" dirty="0"/>
              <a:t>District Information- School Climate </a:t>
            </a:r>
            <a:endParaRPr lang="en-US" dirty="0"/>
          </a:p>
        </p:txBody>
      </p:sp>
      <p:sp>
        <p:nvSpPr>
          <p:cNvPr id="8" name="Rectangle 7">
            <a:extLst>
              <a:ext uri="{FF2B5EF4-FFF2-40B4-BE49-F238E27FC236}">
                <a16:creationId xmlns:a16="http://schemas.microsoft.com/office/drawing/2014/main" id="{708C61D9-76E1-4EEC-ACCF-F6A38EF3D9DE}"/>
              </a:ext>
            </a:extLst>
          </p:cNvPr>
          <p:cNvSpPr/>
          <p:nvPr/>
        </p:nvSpPr>
        <p:spPr>
          <a:xfrm>
            <a:off x="1233649" y="1257481"/>
            <a:ext cx="5661421" cy="6278642"/>
          </a:xfrm>
          <a:prstGeom prst="rect">
            <a:avLst/>
          </a:prstGeom>
        </p:spPr>
        <p:txBody>
          <a:bodyPr wrap="square" lIns="91440" tIns="45720" rIns="91440" bIns="45720" anchor="t">
            <a:spAutoFit/>
          </a:bodyPr>
          <a:lstStyle/>
          <a:p>
            <a:pPr lvl="0"/>
            <a:endParaRPr lang="en-US"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dirty="0">
                <a:latin typeface="Arial"/>
                <a:cs typeface="Arial"/>
              </a:rPr>
              <a:t>The </a:t>
            </a:r>
            <a:r>
              <a:rPr lang="en-US" sz="2000" b="1" dirty="0">
                <a:latin typeface="Arial"/>
                <a:cs typeface="Arial"/>
              </a:rPr>
              <a:t>1</a:t>
            </a:r>
            <a:r>
              <a:rPr lang="en-US" sz="2000" b="1" baseline="30000" dirty="0">
                <a:latin typeface="Arial"/>
                <a:cs typeface="Arial"/>
              </a:rPr>
              <a:t>st</a:t>
            </a:r>
            <a:r>
              <a:rPr lang="en-US" sz="2000" b="1" dirty="0">
                <a:latin typeface="Arial"/>
                <a:cs typeface="Arial"/>
              </a:rPr>
              <a:t> question </a:t>
            </a:r>
            <a:r>
              <a:rPr lang="en-US" sz="2000" dirty="0">
                <a:latin typeface="Arial"/>
                <a:cs typeface="Arial"/>
              </a:rPr>
              <a:t>asks if your district administered a School Climate Survey during the 2021-2022 school year and the name of the survey. If you click </a:t>
            </a:r>
            <a:r>
              <a:rPr lang="en-US" sz="2000" i="1" dirty="0">
                <a:latin typeface="Arial"/>
                <a:cs typeface="Arial"/>
              </a:rPr>
              <a:t>no</a:t>
            </a:r>
            <a:r>
              <a:rPr lang="en-US" sz="2000" dirty="0">
                <a:latin typeface="Arial"/>
                <a:cs typeface="Arial"/>
              </a:rPr>
              <a:t>, you will be directed to Part 4 of the survey. If you select that you administered an existing survey it will ask for details.</a:t>
            </a:r>
          </a:p>
          <a:p>
            <a:endParaRPr lang="en-US" sz="2000" dirty="0">
              <a:latin typeface="Arial"/>
              <a:cs typeface="Arial"/>
            </a:endParaRPr>
          </a:p>
          <a:p>
            <a:pPr marL="226695" marR="0" lvl="0" indent="-226695" algn="l" defTabSz="548613" rtl="0" eaLnBrk="1" fontAlgn="auto" latinLnBrk="0" hangingPunct="1">
              <a:lnSpc>
                <a:spcPct val="100000"/>
              </a:lnSpc>
              <a:spcBef>
                <a:spcPct val="20000"/>
              </a:spcBef>
              <a:spcAft>
                <a:spcPts val="0"/>
              </a:spcAft>
              <a:buClrTx/>
              <a:buSzTx/>
              <a:buFont typeface="Arial"/>
              <a:buChar char="•"/>
              <a:tabLst/>
              <a:defRPr/>
            </a:pPr>
            <a:r>
              <a:rPr kumimoji="0" lang="en-US" sz="2000" b="0" i="0" u="none" strike="noStrike" kern="1200" cap="none" spc="0" normalizeH="0" baseline="0" noProof="0" dirty="0">
                <a:ln>
                  <a:noFill/>
                </a:ln>
                <a:solidFill>
                  <a:prstClr val="black"/>
                </a:solidFill>
                <a:effectLst/>
                <a:uLnTx/>
                <a:uFillTx/>
                <a:latin typeface="Arial"/>
                <a:ea typeface="+mn-ea"/>
                <a:cs typeface="Arial"/>
              </a:rPr>
              <a:t>The </a:t>
            </a:r>
            <a:r>
              <a:rPr lang="en-US" sz="2000" b="1" dirty="0">
                <a:solidFill>
                  <a:prstClr val="black"/>
                </a:solidFill>
                <a:latin typeface="Arial"/>
                <a:cs typeface="Arial"/>
              </a:rPr>
              <a:t>2nd</a:t>
            </a:r>
            <a:r>
              <a:rPr kumimoji="0" lang="en-US" sz="2000" b="1" i="0" u="none" strike="noStrike" kern="1200" cap="none" spc="0" normalizeH="0" baseline="0" noProof="0" dirty="0">
                <a:ln>
                  <a:noFill/>
                </a:ln>
                <a:solidFill>
                  <a:prstClr val="black"/>
                </a:solidFill>
                <a:effectLst/>
                <a:uLnTx/>
                <a:uFillTx/>
                <a:latin typeface="Arial"/>
                <a:ea typeface="+mn-ea"/>
                <a:cs typeface="Arial"/>
              </a:rPr>
              <a:t> question</a:t>
            </a:r>
            <a:r>
              <a:rPr kumimoji="0" lang="en-US" sz="2000" b="0" i="0" u="none" strike="noStrike" kern="1200" cap="none" spc="0" normalizeH="0" baseline="0" noProof="0" dirty="0">
                <a:ln>
                  <a:noFill/>
                </a:ln>
                <a:solidFill>
                  <a:prstClr val="black"/>
                </a:solidFill>
                <a:effectLst/>
                <a:uLnTx/>
                <a:uFillTx/>
                <a:latin typeface="Arial"/>
                <a:ea typeface="+mn-ea"/>
                <a:cs typeface="Arial"/>
              </a:rPr>
              <a:t> asks what dimensions of school climate were covered by the School Climate Survey issued during the 2021-2022 school year. Select all applicable boxes.</a:t>
            </a:r>
          </a:p>
          <a:p>
            <a:pPr marR="0" lvl="0" algn="l" defTabSz="548613" rtl="0" eaLnBrk="1" fontAlgn="auto" latinLnBrk="0" hangingPunct="1">
              <a:lnSpc>
                <a:spcPct val="100000"/>
              </a:lnSpc>
              <a:spcBef>
                <a:spcPct val="20000"/>
              </a:spcBef>
              <a:spcAft>
                <a:spcPts val="0"/>
              </a:spcAft>
              <a:buClrTx/>
              <a:buSzTx/>
              <a:tabLst/>
              <a:defRPr/>
            </a:pPr>
            <a:endParaRPr kumimoji="0" lang="en-US" sz="2000" b="1" i="0" u="none" strike="noStrike" kern="1200" cap="none" spc="0" normalizeH="0" baseline="0" noProof="0" dirty="0">
              <a:ln>
                <a:noFill/>
              </a:ln>
              <a:solidFill>
                <a:prstClr val="black"/>
              </a:solidFill>
              <a:effectLst/>
              <a:uLnTx/>
              <a:uFillTx/>
              <a:latin typeface="Arial"/>
              <a:ea typeface="+mn-ea"/>
              <a:cs typeface="Arial"/>
            </a:endParaRPr>
          </a:p>
          <a:p>
            <a:pPr marL="285750" indent="-285750">
              <a:buFont typeface="Arial" panose="020B0604020202020204" pitchFamily="34" charset="0"/>
              <a:buChar char="•"/>
            </a:pPr>
            <a:r>
              <a:rPr lang="en-US" sz="2000" dirty="0">
                <a:latin typeface="Arial"/>
                <a:cs typeface="Arial"/>
              </a:rPr>
              <a:t>The </a:t>
            </a:r>
            <a:r>
              <a:rPr lang="en-US" sz="2000" b="1" dirty="0">
                <a:latin typeface="Arial"/>
                <a:cs typeface="Arial"/>
              </a:rPr>
              <a:t>3rd question</a:t>
            </a:r>
            <a:r>
              <a:rPr lang="en-US" sz="2000" dirty="0">
                <a:latin typeface="Arial"/>
                <a:cs typeface="Arial"/>
              </a:rPr>
              <a:t> asks when the School Climate Survey was administered during the 2021-2022 school year. Select the appropriate timeframe.</a:t>
            </a:r>
          </a:p>
          <a:p>
            <a:pPr marL="285750" indent="-285750">
              <a:buFont typeface="Arial" panose="020B0604020202020204" pitchFamily="34" charset="0"/>
              <a:buChar char="•"/>
            </a:pPr>
            <a:endParaRPr lang="en-US" sz="2000" dirty="0">
              <a:latin typeface="Arial"/>
              <a:cs typeface="Arial"/>
            </a:endParaRPr>
          </a:p>
          <a:p>
            <a:pPr marL="285750" lvl="0" indent="-285750">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p:txBody>
      </p:sp>
      <p:sp>
        <p:nvSpPr>
          <p:cNvPr id="9" name="Content Placeholder 2">
            <a:extLst>
              <a:ext uri="{FF2B5EF4-FFF2-40B4-BE49-F238E27FC236}">
                <a16:creationId xmlns:a16="http://schemas.microsoft.com/office/drawing/2014/main" id="{6AC8DEC3-6C42-4E96-92DD-57740C498448}"/>
              </a:ext>
            </a:extLst>
          </p:cNvPr>
          <p:cNvSpPr>
            <a:spLocks noGrp="1"/>
          </p:cNvSpPr>
          <p:nvPr>
            <p:ph idx="1"/>
          </p:nvPr>
        </p:nvSpPr>
        <p:spPr>
          <a:xfrm>
            <a:off x="7315200" y="1604805"/>
            <a:ext cx="5438074" cy="5398375"/>
          </a:xfrm>
        </p:spPr>
        <p:txBody>
          <a:bodyPr/>
          <a:lstStyle/>
          <a:p>
            <a:pPr marL="285750" marR="0" lvl="0" indent="-285750" algn="l" defTabSz="54861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a:ea typeface="+mn-ea"/>
                <a:cs typeface="Arial"/>
              </a:rPr>
              <a:t>The </a:t>
            </a:r>
            <a:r>
              <a:rPr lang="en-US" sz="2000" b="1" dirty="0">
                <a:solidFill>
                  <a:prstClr val="black"/>
                </a:solidFill>
              </a:rPr>
              <a:t>4th</a:t>
            </a:r>
            <a:r>
              <a:rPr kumimoji="0" lang="en-US" sz="2000" b="1" i="0" u="none" strike="noStrike" kern="1200" cap="none" spc="0" normalizeH="0" baseline="0" noProof="0">
                <a:ln>
                  <a:noFill/>
                </a:ln>
                <a:solidFill>
                  <a:prstClr val="black"/>
                </a:solidFill>
                <a:effectLst/>
                <a:uLnTx/>
                <a:uFillTx/>
                <a:latin typeface="Arial"/>
                <a:ea typeface="+mn-ea"/>
                <a:cs typeface="Arial"/>
              </a:rPr>
              <a:t> </a:t>
            </a:r>
            <a:r>
              <a:rPr kumimoji="0" lang="en-US" sz="2000" b="1" i="0" u="none" strike="noStrike" kern="1200" cap="none" spc="0" normalizeH="0" baseline="0" noProof="0" dirty="0">
                <a:ln>
                  <a:noFill/>
                </a:ln>
                <a:solidFill>
                  <a:prstClr val="black"/>
                </a:solidFill>
                <a:effectLst/>
                <a:uLnTx/>
                <a:uFillTx/>
                <a:latin typeface="Arial"/>
                <a:ea typeface="+mn-ea"/>
                <a:cs typeface="Arial"/>
              </a:rPr>
              <a:t>question </a:t>
            </a:r>
            <a:r>
              <a:rPr kumimoji="0" lang="en-US" sz="2000" b="0" i="0" u="none" strike="noStrike" kern="1200" cap="none" spc="0" normalizeH="0" baseline="0" noProof="0" dirty="0">
                <a:ln>
                  <a:noFill/>
                </a:ln>
                <a:solidFill>
                  <a:prstClr val="black"/>
                </a:solidFill>
                <a:effectLst/>
                <a:uLnTx/>
                <a:uFillTx/>
                <a:latin typeface="Arial"/>
                <a:ea typeface="+mn-ea"/>
                <a:cs typeface="Arial"/>
              </a:rPr>
              <a:t>asks if the School Climate Survey </a:t>
            </a:r>
            <a:r>
              <a:rPr kumimoji="0" lang="en-US" sz="2000" b="0" i="0" u="none" strike="noStrike" kern="1200" cap="none" spc="0" normalizeH="0" baseline="0" noProof="0">
                <a:ln>
                  <a:noFill/>
                </a:ln>
                <a:solidFill>
                  <a:prstClr val="black"/>
                </a:solidFill>
                <a:effectLst/>
                <a:uLnTx/>
                <a:uFillTx/>
                <a:latin typeface="Arial"/>
                <a:ea typeface="+mn-ea"/>
                <a:cs typeface="Arial"/>
              </a:rPr>
              <a:t>was administered </a:t>
            </a:r>
            <a:r>
              <a:rPr kumimoji="0" lang="en-US" sz="2000" b="0" i="0" u="none" strike="noStrike" kern="1200" cap="none" spc="0" normalizeH="0" baseline="0" noProof="0" dirty="0">
                <a:ln>
                  <a:noFill/>
                </a:ln>
                <a:solidFill>
                  <a:prstClr val="black"/>
                </a:solidFill>
                <a:effectLst/>
                <a:uLnTx/>
                <a:uFillTx/>
                <a:latin typeface="Arial"/>
                <a:ea typeface="+mn-ea"/>
                <a:cs typeface="Arial"/>
              </a:rPr>
              <a:t>district wide or to only certain schools during the 2021-2022 school year. Select the appropriate box.</a:t>
            </a:r>
          </a:p>
          <a:p>
            <a:pPr marL="0" marR="0" lvl="0" indent="0" algn="l" defTabSz="54861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Arial"/>
            </a:endParaRPr>
          </a:p>
          <a:p>
            <a:pPr marL="226695" indent="-226695"/>
            <a:r>
              <a:rPr lang="en-US" sz="2000" dirty="0"/>
              <a:t>The </a:t>
            </a:r>
            <a:r>
              <a:rPr lang="en-US" sz="2000" b="1" dirty="0"/>
              <a:t>5</a:t>
            </a:r>
            <a:r>
              <a:rPr lang="en-US" sz="2000" b="1" baseline="30000" dirty="0"/>
              <a:t>th</a:t>
            </a:r>
            <a:r>
              <a:rPr lang="en-US" sz="2000" b="1" dirty="0"/>
              <a:t> question </a:t>
            </a:r>
            <a:r>
              <a:rPr lang="en-US" sz="2000" dirty="0"/>
              <a:t>asks who in your district completed School Climate Surveys during the 2021-2022 school year. Select all applicable boxes.</a:t>
            </a:r>
          </a:p>
          <a:p>
            <a:pPr marL="226695" indent="-226695"/>
            <a:endParaRPr lang="en-US" sz="2000" dirty="0"/>
          </a:p>
          <a:p>
            <a:pPr marL="226695" indent="-226695"/>
            <a:r>
              <a:rPr lang="en-US" sz="2000" dirty="0"/>
              <a:t>The </a:t>
            </a:r>
            <a:r>
              <a:rPr lang="en-US" sz="2000" b="1" dirty="0"/>
              <a:t>6</a:t>
            </a:r>
            <a:r>
              <a:rPr lang="en-US" sz="2000" b="1" baseline="30000" dirty="0"/>
              <a:t>th</a:t>
            </a:r>
            <a:r>
              <a:rPr lang="en-US" sz="2000" b="1" dirty="0"/>
              <a:t> question and 7</a:t>
            </a:r>
            <a:r>
              <a:rPr lang="en-US" sz="2000" b="1" baseline="30000" dirty="0"/>
              <a:t>th</a:t>
            </a:r>
            <a:r>
              <a:rPr lang="en-US" sz="2000" b="1" dirty="0"/>
              <a:t> questions</a:t>
            </a:r>
            <a:r>
              <a:rPr lang="en-US" sz="2000" dirty="0"/>
              <a:t> asks the approximate response rate for students and teachers of the School Climate Survey during the 2021-2022 school year. Select the appropriate boxes.</a:t>
            </a:r>
          </a:p>
          <a:p>
            <a:pPr marL="0" indent="0">
              <a:buNone/>
            </a:pPr>
            <a:endParaRPr lang="en-US" sz="1800" dirty="0"/>
          </a:p>
        </p:txBody>
      </p:sp>
    </p:spTree>
    <p:extLst>
      <p:ext uri="{BB962C8B-B14F-4D97-AF65-F5344CB8AC3E}">
        <p14:creationId xmlns:p14="http://schemas.microsoft.com/office/powerpoint/2010/main" val="3343358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0F6D202-B017-416E-A95F-CA28DA965AE6}"/>
              </a:ext>
            </a:extLst>
          </p:cNvPr>
          <p:cNvSpPr>
            <a:spLocks noGrp="1"/>
          </p:cNvSpPr>
          <p:nvPr>
            <p:ph type="title"/>
          </p:nvPr>
        </p:nvSpPr>
        <p:spPr>
          <a:xfrm>
            <a:off x="731520" y="548643"/>
            <a:ext cx="13167360" cy="830997"/>
          </a:xfrm>
        </p:spPr>
        <p:txBody>
          <a:bodyPr/>
          <a:lstStyle/>
          <a:p>
            <a:r>
              <a:rPr lang="en-US" sz="5400" dirty="0"/>
              <a:t>District Information- School Climate </a:t>
            </a:r>
            <a:endParaRPr lang="en-US" dirty="0"/>
          </a:p>
        </p:txBody>
      </p:sp>
      <p:sp>
        <p:nvSpPr>
          <p:cNvPr id="10" name="Rectangle 9">
            <a:extLst>
              <a:ext uri="{FF2B5EF4-FFF2-40B4-BE49-F238E27FC236}">
                <a16:creationId xmlns:a16="http://schemas.microsoft.com/office/drawing/2014/main" id="{E9D0B124-44E4-4FA1-8581-05FFEB560CA6}"/>
              </a:ext>
            </a:extLst>
          </p:cNvPr>
          <p:cNvSpPr/>
          <p:nvPr/>
        </p:nvSpPr>
        <p:spPr>
          <a:xfrm>
            <a:off x="1326831" y="1889249"/>
            <a:ext cx="5733535" cy="5601533"/>
          </a:xfrm>
          <a:prstGeom prst="rect">
            <a:avLst/>
          </a:prstGeom>
        </p:spPr>
        <p:txBody>
          <a:bodyPr wrap="square" lIns="91440" tIns="45720" rIns="91440" bIns="45720" anchor="t">
            <a:spAutoFit/>
          </a:bodyPr>
          <a:lstStyle/>
          <a:p>
            <a:pPr marL="342900" indent="-342900">
              <a:buFont typeface="Arial" panose="020B0604020202020204" pitchFamily="34" charset="0"/>
              <a:buChar char="•"/>
            </a:pPr>
            <a:r>
              <a:rPr lang="en-US" sz="2000" dirty="0">
                <a:latin typeface="Arial"/>
                <a:cs typeface="Arial"/>
              </a:rPr>
              <a:t>The </a:t>
            </a:r>
            <a:r>
              <a:rPr lang="en-US" sz="2000" b="1" dirty="0">
                <a:latin typeface="Arial"/>
                <a:cs typeface="Arial"/>
              </a:rPr>
              <a:t>8</a:t>
            </a:r>
            <a:r>
              <a:rPr lang="en-US" sz="2000" b="1" baseline="30000" dirty="0">
                <a:latin typeface="Arial"/>
                <a:cs typeface="Arial"/>
              </a:rPr>
              <a:t>th</a:t>
            </a:r>
            <a:r>
              <a:rPr lang="en-US" sz="2000" b="1" dirty="0">
                <a:latin typeface="Arial"/>
                <a:cs typeface="Arial"/>
              </a:rPr>
              <a:t> question </a:t>
            </a:r>
            <a:r>
              <a:rPr lang="en-US" sz="2000" dirty="0">
                <a:latin typeface="Arial"/>
                <a:cs typeface="Arial"/>
              </a:rPr>
              <a:t>asks how the results of the School Climate Survey were used during the 2021-2022 school year. Select all applicable boxes.</a:t>
            </a:r>
          </a:p>
          <a:p>
            <a:pPr marL="0" lvl="0" indent="0">
              <a:buNone/>
            </a:pPr>
            <a:endParaRPr lang="en-US"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latin typeface="Arial"/>
                <a:cs typeface="Arial"/>
              </a:rPr>
              <a:t>The </a:t>
            </a:r>
            <a:r>
              <a:rPr lang="en-US" sz="2000" b="1" dirty="0">
                <a:latin typeface="Arial"/>
                <a:cs typeface="Arial"/>
              </a:rPr>
              <a:t>9</a:t>
            </a:r>
            <a:r>
              <a:rPr lang="en-US" sz="2000" b="1" baseline="30000" dirty="0">
                <a:latin typeface="Arial"/>
                <a:cs typeface="Arial"/>
              </a:rPr>
              <a:t>th</a:t>
            </a:r>
            <a:r>
              <a:rPr lang="en-US" sz="2000" b="1" dirty="0">
                <a:latin typeface="Arial"/>
                <a:cs typeface="Arial"/>
              </a:rPr>
              <a:t> question </a:t>
            </a:r>
            <a:r>
              <a:rPr lang="en-US" sz="2000" dirty="0">
                <a:latin typeface="Arial"/>
                <a:cs typeface="Arial"/>
              </a:rPr>
              <a:t>asks in what ways could your school benefit from guidance or support in the use of the School Climate Survey(s) for the 2022-2023 school year. Select the appropriate boxes.</a:t>
            </a:r>
          </a:p>
          <a:p>
            <a:pPr marL="285750" indent="-28575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dirty="0">
                <a:latin typeface="Arial"/>
                <a:cs typeface="Arial"/>
              </a:rPr>
              <a:t>The </a:t>
            </a:r>
            <a:r>
              <a:rPr lang="en-US" sz="2000" b="1" dirty="0">
                <a:latin typeface="Arial"/>
                <a:cs typeface="Arial"/>
              </a:rPr>
              <a:t>10</a:t>
            </a:r>
            <a:r>
              <a:rPr lang="en-US" sz="2000" b="1" baseline="30000" dirty="0">
                <a:latin typeface="Arial"/>
                <a:cs typeface="Arial"/>
              </a:rPr>
              <a:t>th</a:t>
            </a:r>
            <a:r>
              <a:rPr lang="en-US" sz="2000" b="1" dirty="0">
                <a:latin typeface="Arial"/>
                <a:cs typeface="Arial"/>
              </a:rPr>
              <a:t> question</a:t>
            </a:r>
            <a:r>
              <a:rPr lang="en-US" sz="2000" dirty="0">
                <a:latin typeface="Arial"/>
                <a:cs typeface="Arial"/>
              </a:rPr>
              <a:t> asks in which areas does your district or school align School Climate activities for the 2021-2022 school year. Select the appropriate boxes.</a:t>
            </a:r>
          </a:p>
          <a:p>
            <a:pPr marL="285750" indent="-28575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8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p:txBody>
      </p:sp>
      <p:sp>
        <p:nvSpPr>
          <p:cNvPr id="11" name="Content Placeholder 2">
            <a:extLst>
              <a:ext uri="{FF2B5EF4-FFF2-40B4-BE49-F238E27FC236}">
                <a16:creationId xmlns:a16="http://schemas.microsoft.com/office/drawing/2014/main" id="{7E0BE3C5-4A4F-42F6-9517-46CDE69EB878}"/>
              </a:ext>
            </a:extLst>
          </p:cNvPr>
          <p:cNvSpPr>
            <a:spLocks noGrp="1"/>
          </p:cNvSpPr>
          <p:nvPr>
            <p:ph idx="1"/>
          </p:nvPr>
        </p:nvSpPr>
        <p:spPr>
          <a:xfrm>
            <a:off x="7602965" y="1940756"/>
            <a:ext cx="5796417" cy="4784838"/>
          </a:xfrm>
        </p:spPr>
        <p:txBody>
          <a:bodyPr/>
          <a:lstStyle/>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The </a:t>
            </a:r>
            <a:r>
              <a:rPr lang="en-US" sz="2000" b="1" dirty="0">
                <a:latin typeface="Arial" panose="020B0604020202020204" pitchFamily="34" charset="0"/>
                <a:cs typeface="Arial" panose="020B0604020202020204" pitchFamily="34" charset="0"/>
              </a:rPr>
              <a:t>11</a:t>
            </a:r>
            <a:r>
              <a:rPr lang="en-US" sz="2000" b="1" baseline="30000" dirty="0">
                <a:latin typeface="Arial" panose="020B0604020202020204" pitchFamily="34" charset="0"/>
                <a:cs typeface="Arial" panose="020B0604020202020204" pitchFamily="34" charset="0"/>
              </a:rPr>
              <a:t>th</a:t>
            </a:r>
            <a:r>
              <a:rPr lang="en-US" sz="2000" b="1" dirty="0">
                <a:latin typeface="Arial" panose="020B0604020202020204" pitchFamily="34" charset="0"/>
                <a:cs typeface="Arial" panose="020B0604020202020204" pitchFamily="34" charset="0"/>
              </a:rPr>
              <a:t> question </a:t>
            </a:r>
            <a:r>
              <a:rPr lang="en-US" sz="2000" dirty="0">
                <a:latin typeface="Arial" panose="020B0604020202020204" pitchFamily="34" charset="0"/>
                <a:cs typeface="Arial" panose="020B0604020202020204" pitchFamily="34" charset="0"/>
              </a:rPr>
              <a:t>asks how long your district has been administering School Climate Surveys. Select the appropriate box.</a:t>
            </a:r>
          </a:p>
          <a:p>
            <a:pPr marL="0" indent="0">
              <a:buNone/>
            </a:pPr>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The </a:t>
            </a:r>
            <a:r>
              <a:rPr lang="en-US" sz="2000" b="1" dirty="0">
                <a:latin typeface="Arial" panose="020B0604020202020204" pitchFamily="34" charset="0"/>
                <a:cs typeface="Arial" panose="020B0604020202020204" pitchFamily="34" charset="0"/>
              </a:rPr>
              <a:t>12</a:t>
            </a:r>
            <a:r>
              <a:rPr lang="en-US" sz="2000" b="1" baseline="30000" dirty="0">
                <a:latin typeface="Arial" panose="020B0604020202020204" pitchFamily="34" charset="0"/>
                <a:cs typeface="Arial" panose="020B0604020202020204" pitchFamily="34" charset="0"/>
              </a:rPr>
              <a:t>th</a:t>
            </a:r>
            <a:r>
              <a:rPr lang="en-US" sz="2000" b="1" dirty="0">
                <a:latin typeface="Arial" panose="020B0604020202020204" pitchFamily="34" charset="0"/>
                <a:cs typeface="Arial" panose="020B0604020202020204" pitchFamily="34" charset="0"/>
              </a:rPr>
              <a:t> question</a:t>
            </a:r>
            <a:r>
              <a:rPr lang="en-US" sz="2000" dirty="0">
                <a:latin typeface="Arial" panose="020B0604020202020204" pitchFamily="34" charset="0"/>
                <a:cs typeface="Arial" panose="020B0604020202020204" pitchFamily="34" charset="0"/>
              </a:rPr>
              <a:t> asks who in your district administers School Climate Surveys. Select the appropriate boxes.</a:t>
            </a:r>
          </a:p>
          <a:p>
            <a:pPr marL="0" indent="0">
              <a:buNone/>
            </a:pPr>
            <a:endParaRPr lang="en-US" sz="2000" dirty="0"/>
          </a:p>
          <a:p>
            <a:r>
              <a:rPr lang="en-US" sz="2000" dirty="0"/>
              <a:t>The final question asks for additional information or perspectives on School Climate Surveys that you would like to share with the Department.</a:t>
            </a:r>
          </a:p>
        </p:txBody>
      </p:sp>
    </p:spTree>
    <p:extLst>
      <p:ext uri="{BB962C8B-B14F-4D97-AF65-F5344CB8AC3E}">
        <p14:creationId xmlns:p14="http://schemas.microsoft.com/office/powerpoint/2010/main" val="1822896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3DC7F7F-46BC-4C37-91C4-0F48AD354F2E}"/>
              </a:ext>
            </a:extLst>
          </p:cNvPr>
          <p:cNvSpPr>
            <a:spLocks noGrp="1"/>
          </p:cNvSpPr>
          <p:nvPr>
            <p:ph type="sldNum" sz="quarter" idx="12"/>
          </p:nvPr>
        </p:nvSpPr>
        <p:spPr/>
        <p:txBody>
          <a:bodyPr/>
          <a:lstStyle/>
          <a:p>
            <a:fld id="{79463015-ABDD-44E9-850F-7B4794200E02}" type="slidenum">
              <a:rPr lang="en-US" smtClean="0"/>
              <a:pPr/>
              <a:t>13</a:t>
            </a:fld>
            <a:endParaRPr lang="en-US" dirty="0"/>
          </a:p>
        </p:txBody>
      </p:sp>
      <p:sp>
        <p:nvSpPr>
          <p:cNvPr id="5" name="Title 1">
            <a:extLst>
              <a:ext uri="{FF2B5EF4-FFF2-40B4-BE49-F238E27FC236}">
                <a16:creationId xmlns:a16="http://schemas.microsoft.com/office/drawing/2014/main" id="{A90BB35F-C94F-4BDE-A150-7C5D0068F2C1}"/>
              </a:ext>
            </a:extLst>
          </p:cNvPr>
          <p:cNvSpPr>
            <a:spLocks noGrp="1"/>
          </p:cNvSpPr>
          <p:nvPr>
            <p:ph type="title"/>
          </p:nvPr>
        </p:nvSpPr>
        <p:spPr>
          <a:xfrm>
            <a:off x="731520" y="548643"/>
            <a:ext cx="13167360" cy="830997"/>
          </a:xfrm>
        </p:spPr>
        <p:txBody>
          <a:bodyPr/>
          <a:lstStyle/>
          <a:p>
            <a:r>
              <a:rPr lang="en-US" sz="5400" dirty="0"/>
              <a:t>School Building Incident Reporting</a:t>
            </a:r>
            <a:endParaRPr lang="en-US" dirty="0"/>
          </a:p>
        </p:txBody>
      </p:sp>
      <p:sp>
        <p:nvSpPr>
          <p:cNvPr id="6" name="Rounded Rectangle 3">
            <a:extLst>
              <a:ext uri="{FF2B5EF4-FFF2-40B4-BE49-F238E27FC236}">
                <a16:creationId xmlns:a16="http://schemas.microsoft.com/office/drawing/2014/main" id="{05096F6D-0034-4009-9ED5-D336B6FD962C}"/>
              </a:ext>
            </a:extLst>
          </p:cNvPr>
          <p:cNvSpPr/>
          <p:nvPr/>
        </p:nvSpPr>
        <p:spPr>
          <a:xfrm>
            <a:off x="732932" y="1778070"/>
            <a:ext cx="13165947" cy="1818500"/>
          </a:xfrm>
          <a:prstGeom prst="roundRect">
            <a:avLst>
              <a:gd name="adj" fmla="val 50000"/>
            </a:avLst>
          </a:prstGeom>
          <a:solidFill>
            <a:srgbClr val="73A5CC"/>
          </a:solidFill>
          <a:ln>
            <a:noFill/>
          </a:ln>
        </p:spPr>
        <p:style>
          <a:lnRef idx="2">
            <a:schemeClr val="accent1">
              <a:shade val="50000"/>
            </a:schemeClr>
          </a:lnRef>
          <a:fillRef idx="1">
            <a:schemeClr val="accent1"/>
          </a:fillRef>
          <a:effectRef idx="0">
            <a:schemeClr val="accent1"/>
          </a:effectRef>
          <a:fontRef idx="minor">
            <a:schemeClr val="lt1"/>
          </a:fontRef>
        </p:style>
        <p:txBody>
          <a:bodyPr lIns="731520" rtlCol="0" anchor="ctr"/>
          <a:lstStyle/>
          <a:p>
            <a:pPr algn="ctr"/>
            <a:r>
              <a:rPr lang="en-US" sz="3200" dirty="0">
                <a:solidFill>
                  <a:schemeClr val="tx1"/>
                </a:solidFill>
                <a:latin typeface="Arial" panose="020B0604020202020204" pitchFamily="34" charset="0"/>
                <a:cs typeface="Arial" panose="020B0604020202020204" pitchFamily="34" charset="0"/>
              </a:rPr>
              <a:t>The building section of the data collection must be</a:t>
            </a:r>
          </a:p>
          <a:p>
            <a:pPr algn="ctr"/>
            <a:r>
              <a:rPr lang="en-US" sz="3200" dirty="0">
                <a:solidFill>
                  <a:schemeClr val="tx1"/>
                </a:solidFill>
                <a:latin typeface="Arial" panose="020B0604020202020204" pitchFamily="34" charset="0"/>
                <a:cs typeface="Arial" panose="020B0604020202020204" pitchFamily="34" charset="0"/>
              </a:rPr>
              <a:t> completed separately for </a:t>
            </a:r>
            <a:r>
              <a:rPr lang="en-US" sz="3200" b="1" dirty="0">
                <a:solidFill>
                  <a:schemeClr val="tx1"/>
                </a:solidFill>
                <a:latin typeface="Arial" panose="020B0604020202020204" pitchFamily="34" charset="0"/>
                <a:cs typeface="Arial" panose="020B0604020202020204" pitchFamily="34" charset="0"/>
              </a:rPr>
              <a:t>each </a:t>
            </a:r>
            <a:r>
              <a:rPr lang="en-US" sz="3200" dirty="0">
                <a:solidFill>
                  <a:schemeClr val="tx1"/>
                </a:solidFill>
                <a:latin typeface="Arial" panose="020B0604020202020204" pitchFamily="34" charset="0"/>
                <a:cs typeface="Arial" panose="020B0604020202020204" pitchFamily="34" charset="0"/>
              </a:rPr>
              <a:t>building in your district.</a:t>
            </a:r>
          </a:p>
        </p:txBody>
      </p:sp>
      <p:sp>
        <p:nvSpPr>
          <p:cNvPr id="7" name="Oval 6">
            <a:extLst>
              <a:ext uri="{FF2B5EF4-FFF2-40B4-BE49-F238E27FC236}">
                <a16:creationId xmlns:a16="http://schemas.microsoft.com/office/drawing/2014/main" id="{A773D624-CCF5-4A84-B877-D26BB2813379}"/>
              </a:ext>
            </a:extLst>
          </p:cNvPr>
          <p:cNvSpPr/>
          <p:nvPr/>
        </p:nvSpPr>
        <p:spPr>
          <a:xfrm>
            <a:off x="731520" y="1778070"/>
            <a:ext cx="1456408" cy="1818500"/>
          </a:xfrm>
          <a:prstGeom prst="ellipse">
            <a:avLst/>
          </a:prstGeom>
          <a:solidFill>
            <a:srgbClr val="73A5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b="1" dirty="0">
              <a:solidFill>
                <a:srgbClr val="FFFFFF"/>
              </a:solidFill>
              <a:latin typeface="Arial" panose="020B0604020202020204" pitchFamily="34" charset="0"/>
              <a:cs typeface="Arial" panose="020B0604020202020204" pitchFamily="34" charset="0"/>
            </a:endParaRPr>
          </a:p>
        </p:txBody>
      </p:sp>
      <p:sp>
        <p:nvSpPr>
          <p:cNvPr id="8" name="Rounded Rectangle 6">
            <a:extLst>
              <a:ext uri="{FF2B5EF4-FFF2-40B4-BE49-F238E27FC236}">
                <a16:creationId xmlns:a16="http://schemas.microsoft.com/office/drawing/2014/main" id="{FCEF7181-7237-43B2-9398-2FA4CBEB6BDC}"/>
              </a:ext>
            </a:extLst>
          </p:cNvPr>
          <p:cNvSpPr/>
          <p:nvPr/>
        </p:nvSpPr>
        <p:spPr>
          <a:xfrm>
            <a:off x="730108" y="4372238"/>
            <a:ext cx="13165947" cy="1818500"/>
          </a:xfrm>
          <a:prstGeom prst="roundRect">
            <a:avLst>
              <a:gd name="adj" fmla="val 50000"/>
            </a:avLst>
          </a:prstGeom>
          <a:solidFill>
            <a:srgbClr val="73A5CC"/>
          </a:solidFill>
          <a:ln>
            <a:noFill/>
          </a:ln>
        </p:spPr>
        <p:style>
          <a:lnRef idx="2">
            <a:schemeClr val="accent1">
              <a:shade val="50000"/>
            </a:schemeClr>
          </a:lnRef>
          <a:fillRef idx="1">
            <a:schemeClr val="accent1"/>
          </a:fillRef>
          <a:effectRef idx="0">
            <a:schemeClr val="accent1"/>
          </a:effectRef>
          <a:fontRef idx="minor">
            <a:schemeClr val="lt1"/>
          </a:fontRef>
        </p:style>
        <p:txBody>
          <a:bodyPr lIns="731520" tIns="45720" rIns="91440" bIns="45720" rtlCol="0" anchor="ctr"/>
          <a:lstStyle/>
          <a:p>
            <a:pPr algn="ctr"/>
            <a:r>
              <a:rPr lang="en-US" sz="3200" dirty="0">
                <a:solidFill>
                  <a:schemeClr val="tx1"/>
                </a:solidFill>
                <a:latin typeface="Arial"/>
                <a:cs typeface="Arial"/>
              </a:rPr>
              <a:t>If a building from your district is missing, or is incorrectly </a:t>
            </a:r>
            <a:endParaRPr lang="en-US" sz="3200" dirty="0">
              <a:solidFill>
                <a:schemeClr val="tx1"/>
              </a:solidFill>
              <a:latin typeface="Arial" panose="020B0604020202020204" pitchFamily="34" charset="0"/>
              <a:cs typeface="Arial" panose="020B0604020202020204" pitchFamily="34" charset="0"/>
            </a:endParaRPr>
          </a:p>
          <a:p>
            <a:pPr algn="ctr"/>
            <a:r>
              <a:rPr lang="en-US" sz="3200" dirty="0">
                <a:solidFill>
                  <a:schemeClr val="tx1"/>
                </a:solidFill>
                <a:latin typeface="Arial"/>
                <a:cs typeface="Arial"/>
              </a:rPr>
              <a:t>listed, please contact </a:t>
            </a:r>
            <a:r>
              <a:rPr lang="en-US" sz="3200" dirty="0">
                <a:latin typeface="Arial"/>
                <a:cs typeface="Arial"/>
                <a:hlinkClick r:id="rId3"/>
              </a:rPr>
              <a:t>support@ohio-k12.help</a:t>
            </a:r>
            <a:r>
              <a:rPr lang="en-US" sz="3200" dirty="0">
                <a:latin typeface="Arial"/>
                <a:cs typeface="Arial"/>
              </a:rPr>
              <a:t> </a:t>
            </a:r>
            <a:r>
              <a:rPr lang="en-US" sz="3200" dirty="0">
                <a:solidFill>
                  <a:schemeClr val="tx1"/>
                </a:solidFill>
                <a:latin typeface="Arial"/>
                <a:cs typeface="Arial"/>
              </a:rPr>
              <a:t>for assistance.</a:t>
            </a:r>
          </a:p>
        </p:txBody>
      </p:sp>
      <p:sp>
        <p:nvSpPr>
          <p:cNvPr id="9" name="Oval 8">
            <a:extLst>
              <a:ext uri="{FF2B5EF4-FFF2-40B4-BE49-F238E27FC236}">
                <a16:creationId xmlns:a16="http://schemas.microsoft.com/office/drawing/2014/main" id="{264EFBDE-1332-4BED-B2EA-70E93D8296A3}"/>
              </a:ext>
            </a:extLst>
          </p:cNvPr>
          <p:cNvSpPr/>
          <p:nvPr/>
        </p:nvSpPr>
        <p:spPr>
          <a:xfrm>
            <a:off x="730108" y="4368401"/>
            <a:ext cx="1456408" cy="1818500"/>
          </a:xfrm>
          <a:prstGeom prst="ellipse">
            <a:avLst/>
          </a:prstGeom>
          <a:solidFill>
            <a:srgbClr val="73A5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90372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ppt_x"/>
                                          </p:val>
                                        </p:tav>
                                        <p:tav tm="100000">
                                          <p:val>
                                            <p:strVal val="#ppt_x"/>
                                          </p:val>
                                        </p:tav>
                                      </p:tavLst>
                                    </p:anim>
                                    <p:anim calcmode="lin" valueType="num">
                                      <p:cBhvr additive="base">
                                        <p:cTn id="8" dur="75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750" fill="hold"/>
                                        <p:tgtEl>
                                          <p:spTgt spid="9"/>
                                        </p:tgtEl>
                                        <p:attrNameLst>
                                          <p:attrName>ppt_x</p:attrName>
                                        </p:attrNameLst>
                                      </p:cBhvr>
                                      <p:tavLst>
                                        <p:tav tm="0">
                                          <p:val>
                                            <p:strVal val="#ppt_x"/>
                                          </p:val>
                                        </p:tav>
                                        <p:tav tm="100000">
                                          <p:val>
                                            <p:strVal val="#ppt_x"/>
                                          </p:val>
                                        </p:tav>
                                      </p:tavLst>
                                    </p:anim>
                                    <p:anim calcmode="lin" valueType="num">
                                      <p:cBhvr additive="base">
                                        <p:cTn id="12" dur="75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75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0F6D202-B017-416E-A95F-CA28DA965AE6}"/>
              </a:ext>
            </a:extLst>
          </p:cNvPr>
          <p:cNvSpPr>
            <a:spLocks noGrp="1"/>
          </p:cNvSpPr>
          <p:nvPr>
            <p:ph type="title"/>
          </p:nvPr>
        </p:nvSpPr>
        <p:spPr>
          <a:xfrm>
            <a:off x="731520" y="548643"/>
            <a:ext cx="13167360" cy="830997"/>
          </a:xfrm>
        </p:spPr>
        <p:txBody>
          <a:bodyPr/>
          <a:lstStyle/>
          <a:p>
            <a:r>
              <a:rPr lang="en-US" sz="5400" dirty="0"/>
              <a:t>School Building Incident Reporting</a:t>
            </a:r>
            <a:endParaRPr lang="en-US" dirty="0"/>
          </a:p>
        </p:txBody>
      </p:sp>
      <p:sp>
        <p:nvSpPr>
          <p:cNvPr id="6" name="Content Placeholder 2">
            <a:extLst>
              <a:ext uri="{FF2B5EF4-FFF2-40B4-BE49-F238E27FC236}">
                <a16:creationId xmlns:a16="http://schemas.microsoft.com/office/drawing/2014/main" id="{92FC3C6E-EDCB-4AC4-B96C-C5A29C55D0AD}"/>
              </a:ext>
            </a:extLst>
          </p:cNvPr>
          <p:cNvSpPr>
            <a:spLocks noGrp="1"/>
          </p:cNvSpPr>
          <p:nvPr>
            <p:ph idx="1"/>
          </p:nvPr>
        </p:nvSpPr>
        <p:spPr>
          <a:xfrm>
            <a:off x="731520" y="1718447"/>
            <a:ext cx="13167360" cy="5431156"/>
          </a:xfrm>
        </p:spPr>
        <p:txBody>
          <a:bodyPr/>
          <a:lstStyle/>
          <a:p>
            <a:pPr marL="0" indent="0">
              <a:buNone/>
            </a:pPr>
            <a:r>
              <a:rPr lang="en-US" sz="4000" dirty="0"/>
              <a:t>Training/PD: trauma-informed approaches or practices in a school environment.</a:t>
            </a:r>
          </a:p>
          <a:p>
            <a:pPr marL="984864" lvl="1" indent="-571500">
              <a:buFont typeface="Arial" panose="020B0604020202020204" pitchFamily="34" charset="0"/>
              <a:buChar char="•"/>
            </a:pPr>
            <a:r>
              <a:rPr lang="en-US" sz="4000" dirty="0"/>
              <a:t>Has specific building received training/PD about trauma-informed practices in a school setting. </a:t>
            </a:r>
          </a:p>
          <a:p>
            <a:pPr marL="0" indent="0">
              <a:buNone/>
            </a:pPr>
            <a:endParaRPr lang="en-US" sz="4000" dirty="0"/>
          </a:p>
          <a:p>
            <a:pPr marL="0" indent="0">
              <a:buNone/>
            </a:pPr>
            <a:r>
              <a:rPr lang="en-US" sz="4000" dirty="0"/>
              <a:t>Answer </a:t>
            </a:r>
            <a:r>
              <a:rPr lang="en-US" sz="4000" i="1" dirty="0"/>
              <a:t>yes</a:t>
            </a:r>
            <a:r>
              <a:rPr lang="en-US" sz="4000" dirty="0"/>
              <a:t> or </a:t>
            </a:r>
            <a:r>
              <a:rPr lang="en-US" sz="4000" i="1" dirty="0"/>
              <a:t>no.</a:t>
            </a:r>
            <a:endParaRPr lang="en-US" sz="4000" dirty="0"/>
          </a:p>
          <a:p>
            <a:pPr marL="0" indent="0">
              <a:buNone/>
            </a:pPr>
            <a:endParaRPr lang="en-US" sz="4400" dirty="0"/>
          </a:p>
          <a:p>
            <a:endParaRPr lang="en-US" dirty="0"/>
          </a:p>
        </p:txBody>
      </p:sp>
    </p:spTree>
    <p:extLst>
      <p:ext uri="{BB962C8B-B14F-4D97-AF65-F5344CB8AC3E}">
        <p14:creationId xmlns:p14="http://schemas.microsoft.com/office/powerpoint/2010/main" val="708426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95290-3115-4B49-976B-33903F48B941}"/>
              </a:ext>
            </a:extLst>
          </p:cNvPr>
          <p:cNvSpPr>
            <a:spLocks noGrp="1"/>
          </p:cNvSpPr>
          <p:nvPr>
            <p:ph type="title"/>
          </p:nvPr>
        </p:nvSpPr>
        <p:spPr>
          <a:xfrm>
            <a:off x="731520" y="518788"/>
            <a:ext cx="13167360" cy="738664"/>
          </a:xfrm>
        </p:spPr>
        <p:txBody>
          <a:bodyPr/>
          <a:lstStyle/>
          <a:p>
            <a:r>
              <a:rPr lang="en-US" sz="4800" dirty="0"/>
              <a:t>School Building Incident Reporting</a:t>
            </a:r>
            <a:endParaRPr lang="en-US" dirty="0"/>
          </a:p>
        </p:txBody>
      </p:sp>
      <p:sp>
        <p:nvSpPr>
          <p:cNvPr id="3" name="Content Placeholder 2">
            <a:extLst>
              <a:ext uri="{FF2B5EF4-FFF2-40B4-BE49-F238E27FC236}">
                <a16:creationId xmlns:a16="http://schemas.microsoft.com/office/drawing/2014/main" id="{BEEEC72C-7875-4BBC-AB33-B37BB5B821A2}"/>
              </a:ext>
            </a:extLst>
          </p:cNvPr>
          <p:cNvSpPr>
            <a:spLocks noGrp="1"/>
          </p:cNvSpPr>
          <p:nvPr>
            <p:ph idx="1"/>
          </p:nvPr>
        </p:nvSpPr>
        <p:spPr>
          <a:xfrm>
            <a:off x="731520" y="1508583"/>
            <a:ext cx="13167360" cy="6011889"/>
          </a:xfrm>
        </p:spPr>
        <p:txBody>
          <a:bodyPr/>
          <a:lstStyle/>
          <a:p>
            <a:pPr marL="0" indent="0">
              <a:buNone/>
            </a:pPr>
            <a:r>
              <a:rPr lang="en-US" sz="2400" dirty="0"/>
              <a:t>Effective for the 2021-2022 school year, the revised rule states after a student’s third incident of restraint or seclusion, a team will meet to discuss the need to conduct or review a functional behavioral assessment (FBA) and/or behavior intervention plan (BIP). </a:t>
            </a:r>
            <a:endParaRPr lang="en-US" sz="2400" b="1" dirty="0">
              <a:latin typeface="Arial" panose="020B0604020202020204" pitchFamily="34" charset="0"/>
              <a:cs typeface="Arial" panose="020B0604020202020204" pitchFamily="34" charset="0"/>
            </a:endParaRPr>
          </a:p>
          <a:p>
            <a:pPr marL="685165" lvl="1" indent="-269875">
              <a:buFont typeface="Arial" panose="020B0604020202020204" pitchFamily="34" charset="0"/>
              <a:buChar char="•"/>
            </a:pPr>
            <a:r>
              <a:rPr lang="en-US" sz="2400" dirty="0">
                <a:latin typeface="Arial" panose="020B0604020202020204" pitchFamily="34" charset="0"/>
                <a:cs typeface="Arial" panose="020B0604020202020204" pitchFamily="34" charset="0"/>
              </a:rPr>
              <a:t>The meeting must occur within 10 school days of the third incident.</a:t>
            </a:r>
          </a:p>
          <a:p>
            <a:pPr marL="685165" lvl="1" indent="-269875">
              <a:buFont typeface="Arial" panose="020B0604020202020204" pitchFamily="34" charset="0"/>
              <a:buChar char="•"/>
            </a:pPr>
            <a:r>
              <a:rPr lang="en-US" sz="2400" dirty="0">
                <a:latin typeface="Arial" panose="020B0604020202020204" pitchFamily="34" charset="0"/>
                <a:cs typeface="Arial" panose="020B0604020202020204" pitchFamily="34" charset="0"/>
              </a:rPr>
              <a:t>If the Student has an IEP or 504 Plan, the meeting must be with the student’s IEP or 504 Plan team. </a:t>
            </a:r>
          </a:p>
          <a:p>
            <a:pPr marL="685165" lvl="1" indent="-269875">
              <a:buFont typeface="Arial" panose="020B0604020202020204" pitchFamily="34" charset="0"/>
              <a:buChar char="•"/>
            </a:pPr>
            <a:r>
              <a:rPr lang="en-US" sz="2400" dirty="0">
                <a:latin typeface="Arial" panose="020B0604020202020204" pitchFamily="34" charset="0"/>
                <a:cs typeface="Arial" panose="020B0604020202020204" pitchFamily="34" charset="0"/>
              </a:rPr>
              <a:t>If the Student is a general education student, the team must include the parent or guardian, an administrator or designee, a teacher of the student, at least one staff member involved in the incident(s) and any other appropriate staff members. </a:t>
            </a:r>
            <a:endParaRPr lang="en-US" sz="2400" b="1" dirty="0">
              <a:latin typeface="Arial" panose="020B0604020202020204" pitchFamily="34" charset="0"/>
              <a:cs typeface="Arial" panose="020B0604020202020204" pitchFamily="34" charset="0"/>
            </a:endParaRPr>
          </a:p>
          <a:p>
            <a:pPr marL="0" indent="0">
              <a:buNone/>
            </a:pPr>
            <a:endParaRPr lang="en-US" sz="2400" b="1" dirty="0">
              <a:latin typeface="Arial" panose="020B0604020202020204" pitchFamily="34" charset="0"/>
              <a:cs typeface="Arial" panose="020B0604020202020204" pitchFamily="34" charset="0"/>
            </a:endParaRPr>
          </a:p>
          <a:p>
            <a:pPr marL="0" indent="0">
              <a:buNone/>
            </a:pPr>
            <a:r>
              <a:rPr lang="en-US" sz="2400" b="1" dirty="0"/>
              <a:t>Third Incident of Restraint or Seclusion: </a:t>
            </a:r>
            <a:r>
              <a:rPr lang="en-US" sz="2400" dirty="0"/>
              <a:t>Has the school building developed a procedure to flag the third incident of restraint or seclusion for a student in order to ensure a meeting is held to discuss whether an FBA or BIP needs created or revised? </a:t>
            </a:r>
            <a:endParaRPr lang="en-US" sz="2400" dirty="0">
              <a:latin typeface="Arial" panose="020B0604020202020204" pitchFamily="34" charset="0"/>
              <a:cs typeface="Arial" panose="020B0604020202020204" pitchFamily="34" charset="0"/>
            </a:endParaRPr>
          </a:p>
          <a:p>
            <a:pPr marL="0" indent="0">
              <a:buNone/>
            </a:pPr>
            <a:endParaRPr lang="en-US" sz="1600" dirty="0"/>
          </a:p>
          <a:p>
            <a:pPr marL="0" indent="0">
              <a:buNone/>
            </a:pPr>
            <a:r>
              <a:rPr lang="en-US" sz="2400" dirty="0"/>
              <a:t>Answer yes or no. </a:t>
            </a:r>
          </a:p>
        </p:txBody>
      </p:sp>
      <p:sp>
        <p:nvSpPr>
          <p:cNvPr id="4" name="Slide Number Placeholder 3">
            <a:extLst>
              <a:ext uri="{FF2B5EF4-FFF2-40B4-BE49-F238E27FC236}">
                <a16:creationId xmlns:a16="http://schemas.microsoft.com/office/drawing/2014/main" id="{05005ABE-C60F-4C7C-B2B8-270421447CDB}"/>
              </a:ext>
            </a:extLst>
          </p:cNvPr>
          <p:cNvSpPr>
            <a:spLocks noGrp="1"/>
          </p:cNvSpPr>
          <p:nvPr>
            <p:ph type="sldNum" sz="quarter" idx="12"/>
          </p:nvPr>
        </p:nvSpPr>
        <p:spPr/>
        <p:txBody>
          <a:bodyPr/>
          <a:lstStyle/>
          <a:p>
            <a:fld id="{79463015-ABDD-44E9-850F-7B4794200E02}" type="slidenum">
              <a:rPr lang="en-US" smtClean="0"/>
              <a:pPr/>
              <a:t>15</a:t>
            </a:fld>
            <a:endParaRPr lang="en-US" dirty="0"/>
          </a:p>
        </p:txBody>
      </p:sp>
    </p:spTree>
    <p:extLst>
      <p:ext uri="{BB962C8B-B14F-4D97-AF65-F5344CB8AC3E}">
        <p14:creationId xmlns:p14="http://schemas.microsoft.com/office/powerpoint/2010/main" val="745538089"/>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0F6D202-B017-416E-A95F-CA28DA965AE6}"/>
              </a:ext>
            </a:extLst>
          </p:cNvPr>
          <p:cNvSpPr>
            <a:spLocks noGrp="1"/>
          </p:cNvSpPr>
          <p:nvPr>
            <p:ph type="title"/>
          </p:nvPr>
        </p:nvSpPr>
        <p:spPr>
          <a:xfrm>
            <a:off x="731520" y="548643"/>
            <a:ext cx="13167360" cy="923330"/>
          </a:xfrm>
        </p:spPr>
        <p:txBody>
          <a:bodyPr/>
          <a:lstStyle/>
          <a:p>
            <a:r>
              <a:rPr lang="en-US" sz="3600" dirty="0"/>
              <a:t>School Building Incident Reporting</a:t>
            </a:r>
            <a:br>
              <a:rPr lang="en-US" sz="3200" dirty="0"/>
            </a:br>
            <a:r>
              <a:rPr lang="en-US" sz="2400" dirty="0"/>
              <a:t>Part 3: Restraint Worksheet</a:t>
            </a:r>
          </a:p>
        </p:txBody>
      </p:sp>
      <p:sp>
        <p:nvSpPr>
          <p:cNvPr id="6" name="Content Placeholder 2">
            <a:extLst>
              <a:ext uri="{FF2B5EF4-FFF2-40B4-BE49-F238E27FC236}">
                <a16:creationId xmlns:a16="http://schemas.microsoft.com/office/drawing/2014/main" id="{92FC3C6E-EDCB-4AC4-B96C-C5A29C55D0AD}"/>
              </a:ext>
            </a:extLst>
          </p:cNvPr>
          <p:cNvSpPr>
            <a:spLocks noGrp="1"/>
          </p:cNvSpPr>
          <p:nvPr>
            <p:ph idx="1"/>
          </p:nvPr>
        </p:nvSpPr>
        <p:spPr>
          <a:xfrm>
            <a:off x="842731" y="1471973"/>
            <a:ext cx="13167360" cy="4694508"/>
          </a:xfrm>
        </p:spPr>
        <p:txBody>
          <a:bodyPr/>
          <a:lstStyle/>
          <a:p>
            <a:pPr marL="226695" indent="-226695"/>
            <a:r>
              <a:rPr lang="en-US" sz="3200" dirty="0"/>
              <a:t>The next step is to enter restraint incidents per building. It may be helpful to complete the </a:t>
            </a:r>
            <a:r>
              <a:rPr lang="en-US" sz="3200" b="1" dirty="0"/>
              <a:t>Worksheet for Tracking Restraint Incidents.</a:t>
            </a:r>
            <a:endParaRPr lang="en-US" sz="3200" dirty="0"/>
          </a:p>
          <a:p>
            <a:endParaRPr lang="en-US" dirty="0"/>
          </a:p>
        </p:txBody>
      </p:sp>
      <p:pic>
        <p:nvPicPr>
          <p:cNvPr id="4" name="Picture 3">
            <a:extLst>
              <a:ext uri="{FF2B5EF4-FFF2-40B4-BE49-F238E27FC236}">
                <a16:creationId xmlns:a16="http://schemas.microsoft.com/office/drawing/2014/main" id="{CD6FA880-C39A-49C9-9106-5C488B64AF45}"/>
              </a:ext>
            </a:extLst>
          </p:cNvPr>
          <p:cNvPicPr>
            <a:picLocks noChangeAspect="1"/>
          </p:cNvPicPr>
          <p:nvPr/>
        </p:nvPicPr>
        <p:blipFill>
          <a:blip r:embed="rId2"/>
          <a:stretch>
            <a:fillRect/>
          </a:stretch>
        </p:blipFill>
        <p:spPr>
          <a:xfrm>
            <a:off x="1385495" y="2574657"/>
            <a:ext cx="11859409" cy="4182970"/>
          </a:xfrm>
          <a:prstGeom prst="rect">
            <a:avLst/>
          </a:prstGeom>
        </p:spPr>
      </p:pic>
    </p:spTree>
    <p:extLst>
      <p:ext uri="{BB962C8B-B14F-4D97-AF65-F5344CB8AC3E}">
        <p14:creationId xmlns:p14="http://schemas.microsoft.com/office/powerpoint/2010/main" val="1984574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0F6D202-B017-416E-A95F-CA28DA965AE6}"/>
              </a:ext>
            </a:extLst>
          </p:cNvPr>
          <p:cNvSpPr>
            <a:spLocks noGrp="1"/>
          </p:cNvSpPr>
          <p:nvPr>
            <p:ph type="title"/>
          </p:nvPr>
        </p:nvSpPr>
        <p:spPr>
          <a:xfrm>
            <a:off x="731520" y="548643"/>
            <a:ext cx="13167360" cy="923330"/>
          </a:xfrm>
        </p:spPr>
        <p:txBody>
          <a:bodyPr/>
          <a:lstStyle/>
          <a:p>
            <a:r>
              <a:rPr lang="en-US" sz="3600" dirty="0"/>
              <a:t>School Building Incident Reporting</a:t>
            </a:r>
            <a:br>
              <a:rPr lang="en-US" sz="3600" dirty="0"/>
            </a:br>
            <a:r>
              <a:rPr lang="en-US" sz="2400" dirty="0"/>
              <a:t>Part 3: Restraint Worksheet</a:t>
            </a:r>
          </a:p>
        </p:txBody>
      </p:sp>
      <p:sp>
        <p:nvSpPr>
          <p:cNvPr id="10" name="TextBox 9">
            <a:extLst>
              <a:ext uri="{FF2B5EF4-FFF2-40B4-BE49-F238E27FC236}">
                <a16:creationId xmlns:a16="http://schemas.microsoft.com/office/drawing/2014/main" id="{267827EB-B07E-435A-933E-484CCAEA7A43}"/>
              </a:ext>
            </a:extLst>
          </p:cNvPr>
          <p:cNvSpPr txBox="1"/>
          <p:nvPr/>
        </p:nvSpPr>
        <p:spPr>
          <a:xfrm>
            <a:off x="731520" y="1600609"/>
            <a:ext cx="12922696" cy="5016758"/>
          </a:xfrm>
          <a:prstGeom prst="rect">
            <a:avLst/>
          </a:prstGeom>
          <a:noFill/>
        </p:spPr>
        <p:txBody>
          <a:bodyPr wrap="square" lIns="91440" tIns="45720" rIns="91440" bIns="45720" anchor="t">
            <a:spAutoFit/>
          </a:bodyPr>
          <a:lstStyle/>
          <a:p>
            <a:pPr marL="342900" indent="-342900">
              <a:buFont typeface="Arial" panose="020B0604020202020204" pitchFamily="34" charset="0"/>
              <a:buChar char="•"/>
            </a:pPr>
            <a:r>
              <a:rPr lang="en-US" sz="2000" b="1" dirty="0">
                <a:latin typeface="Arial" panose="020B0604020202020204" pitchFamily="34" charset="0"/>
                <a:cs typeface="Arial" panose="020B0604020202020204" pitchFamily="34" charset="0"/>
              </a:rPr>
              <a:t>School Building Name: </a:t>
            </a:r>
            <a:r>
              <a:rPr lang="en-US" sz="2000" dirty="0">
                <a:latin typeface="Arial" panose="020B0604020202020204" pitchFamily="34" charset="0"/>
                <a:cs typeface="Arial" panose="020B0604020202020204" pitchFamily="34" charset="0"/>
              </a:rPr>
              <a:t>List the name of the specific school building in the district that you are reporting on.</a:t>
            </a:r>
          </a:p>
          <a:p>
            <a:pPr marL="342900" indent="-342900">
              <a:buFont typeface="Arial" panose="020B0604020202020204" pitchFamily="34" charset="0"/>
              <a:buChar char="•"/>
            </a:pPr>
            <a:endParaRPr lang="en-US" sz="2000" b="1"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b="1" dirty="0">
                <a:latin typeface="Arial" panose="020B0604020202020204" pitchFamily="34" charset="0"/>
                <a:cs typeface="Arial" panose="020B0604020202020204" pitchFamily="34" charset="0"/>
              </a:rPr>
              <a:t>Trauma-Informed Approaches: </a:t>
            </a:r>
            <a:r>
              <a:rPr lang="en-US" sz="2000" dirty="0">
                <a:latin typeface="Arial" panose="020B0604020202020204" pitchFamily="34" charset="0"/>
                <a:cs typeface="Arial" panose="020B0604020202020204" pitchFamily="34" charset="0"/>
              </a:rPr>
              <a:t>See </a:t>
            </a:r>
            <a:r>
              <a:rPr lang="en-US" sz="2000" dirty="0">
                <a:latin typeface="Arial" panose="020B0604020202020204" pitchFamily="34" charset="0"/>
                <a:cs typeface="Arial" panose="020B0604020202020204" pitchFamily="34" charset="0"/>
                <a:hlinkClick r:id="rId3" action="ppaction://hlinksldjump"/>
              </a:rPr>
              <a:t>slide 15</a:t>
            </a:r>
            <a:r>
              <a:rPr lang="en-US" sz="2000" dirty="0">
                <a:latin typeface="Arial" panose="020B0604020202020204" pitchFamily="34" charset="0"/>
                <a:cs typeface="Arial" panose="020B0604020202020204" pitchFamily="34" charset="0"/>
              </a:rPr>
              <a:t> for review.</a:t>
            </a:r>
          </a:p>
          <a:p>
            <a:pPr marL="342900" indent="-342900">
              <a:buFont typeface="Arial" panose="020B0604020202020204" pitchFamily="34" charset="0"/>
              <a:buChar char="•"/>
            </a:pPr>
            <a:endParaRPr lang="en-US" sz="2000" b="1"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b="1" dirty="0">
                <a:latin typeface="Arial" panose="020B0604020202020204" pitchFamily="34" charset="0"/>
                <a:cs typeface="Arial" panose="020B0604020202020204" pitchFamily="34" charset="0"/>
              </a:rPr>
              <a:t>Trained Staff: </a:t>
            </a:r>
            <a:r>
              <a:rPr lang="en-US" sz="2000" dirty="0">
                <a:latin typeface="Arial" panose="020B0604020202020204" pitchFamily="34" charset="0"/>
                <a:cs typeface="Arial" panose="020B0604020202020204" pitchFamily="34" charset="0"/>
              </a:rPr>
              <a:t>See </a:t>
            </a:r>
            <a:r>
              <a:rPr lang="en-US" sz="2000" dirty="0">
                <a:latin typeface="Arial" panose="020B0604020202020204" pitchFamily="34" charset="0"/>
                <a:cs typeface="Arial" panose="020B0604020202020204" pitchFamily="34" charset="0"/>
                <a:hlinkClick r:id="rId4" action="ppaction://hlinksldjump"/>
              </a:rPr>
              <a:t>slide 16</a:t>
            </a:r>
            <a:r>
              <a:rPr lang="en-US" sz="2000" dirty="0">
                <a:latin typeface="Arial" panose="020B0604020202020204" pitchFamily="34" charset="0"/>
                <a:cs typeface="Arial" panose="020B0604020202020204" pitchFamily="34" charset="0"/>
              </a:rPr>
              <a:t> for review.</a:t>
            </a:r>
          </a:p>
          <a:p>
            <a:pPr marL="342900" indent="-342900">
              <a:buFont typeface="Arial" panose="020B0604020202020204" pitchFamily="34" charset="0"/>
              <a:buChar char="•"/>
            </a:pPr>
            <a:endParaRPr lang="en-US" sz="2000" b="1" dirty="0">
              <a:highlight>
                <a:srgbClr val="FFFF00"/>
              </a:highlight>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b="1" dirty="0">
                <a:latin typeface="Arial"/>
                <a:cs typeface="Arial"/>
              </a:rPr>
              <a:t>Total Incidents of Restraint:</a:t>
            </a:r>
            <a:r>
              <a:rPr lang="en-US" sz="2000" dirty="0">
                <a:latin typeface="Arial"/>
                <a:cs typeface="Arial"/>
              </a:rPr>
              <a:t> List the total number of incidents of restraint in the specific building during the 2021-2022 school year. See </a:t>
            </a:r>
            <a:r>
              <a:rPr lang="en-US" sz="2000" dirty="0">
                <a:latin typeface="Arial"/>
                <a:cs typeface="Arial"/>
                <a:hlinkClick r:id="rId5"/>
              </a:rPr>
              <a:t>Restraint and Seclusion Definitions </a:t>
            </a:r>
            <a:r>
              <a:rPr lang="en-US" sz="2000" dirty="0">
                <a:latin typeface="Arial"/>
                <a:cs typeface="Arial"/>
              </a:rPr>
              <a:t>for guidance. </a:t>
            </a:r>
          </a:p>
          <a:p>
            <a:pPr marL="342900" indent="-34290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b="1" dirty="0">
                <a:latin typeface="Arial" panose="020B0604020202020204" pitchFamily="34" charset="0"/>
                <a:cs typeface="Arial" panose="020B0604020202020204" pitchFamily="34" charset="0"/>
              </a:rPr>
              <a:t>Total Incidents of Restraint - Students With IEPs: </a:t>
            </a:r>
            <a:r>
              <a:rPr lang="en-US" sz="2000" dirty="0">
                <a:latin typeface="Arial" panose="020B0604020202020204" pitchFamily="34" charset="0"/>
                <a:cs typeface="Arial" panose="020B0604020202020204" pitchFamily="34" charset="0"/>
              </a:rPr>
              <a:t>Of the total number of incidents of restraint, how many incidents involved a student with an IEP? The number entered must </a:t>
            </a:r>
            <a:r>
              <a:rPr lang="en-US" sz="2000" b="1" dirty="0">
                <a:latin typeface="Arial" panose="020B0604020202020204" pitchFamily="34" charset="0"/>
                <a:cs typeface="Arial" panose="020B0604020202020204" pitchFamily="34" charset="0"/>
              </a:rPr>
              <a:t>not</a:t>
            </a:r>
            <a:r>
              <a:rPr lang="en-US" sz="2000" dirty="0">
                <a:latin typeface="Arial" panose="020B0604020202020204" pitchFamily="34" charset="0"/>
                <a:cs typeface="Arial" panose="020B0604020202020204" pitchFamily="34" charset="0"/>
              </a:rPr>
              <a:t> exceed the total incidents of restraint you provided in the previous question.</a:t>
            </a:r>
          </a:p>
          <a:p>
            <a:pPr marL="342900" indent="-342900">
              <a:buFont typeface="Arial" panose="020B0604020202020204" pitchFamily="34" charset="0"/>
              <a:buChar char="•"/>
            </a:pPr>
            <a:endParaRPr lang="en-US" sz="2000" b="1"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b="1" dirty="0">
                <a:latin typeface="Arial" panose="020B0604020202020204" pitchFamily="34" charset="0"/>
                <a:cs typeface="Arial" panose="020B0604020202020204" pitchFamily="34" charset="0"/>
              </a:rPr>
              <a:t>Multiple Incidents: </a:t>
            </a:r>
            <a:r>
              <a:rPr lang="en-US" sz="2000" dirty="0">
                <a:latin typeface="Arial" panose="020B0604020202020204" pitchFamily="34" charset="0"/>
                <a:cs typeface="Arial" panose="020B0604020202020204" pitchFamily="34" charset="0"/>
              </a:rPr>
              <a:t>Provide the number of students who had more than one restraint. Include both IEP and non-IEP students. The number entered must </a:t>
            </a:r>
            <a:r>
              <a:rPr lang="en-US" sz="2000" b="1" dirty="0">
                <a:latin typeface="Arial" panose="020B0604020202020204" pitchFamily="34" charset="0"/>
                <a:cs typeface="Arial" panose="020B0604020202020204" pitchFamily="34" charset="0"/>
              </a:rPr>
              <a:t>not </a:t>
            </a:r>
            <a:r>
              <a:rPr lang="en-US" sz="2000" dirty="0">
                <a:latin typeface="Arial" panose="020B0604020202020204" pitchFamily="34" charset="0"/>
                <a:cs typeface="Arial" panose="020B0604020202020204" pitchFamily="34" charset="0"/>
              </a:rPr>
              <a:t>exceed the total incidents of restraint you provided in the prior question.</a:t>
            </a:r>
            <a:endParaRPr 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3861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0F6D202-B017-416E-A95F-CA28DA965AE6}"/>
              </a:ext>
            </a:extLst>
          </p:cNvPr>
          <p:cNvSpPr>
            <a:spLocks noGrp="1"/>
          </p:cNvSpPr>
          <p:nvPr>
            <p:ph type="title"/>
          </p:nvPr>
        </p:nvSpPr>
        <p:spPr>
          <a:xfrm>
            <a:off x="731520" y="264437"/>
            <a:ext cx="13167360" cy="923330"/>
          </a:xfrm>
        </p:spPr>
        <p:txBody>
          <a:bodyPr/>
          <a:lstStyle/>
          <a:p>
            <a:r>
              <a:rPr lang="en-US" sz="3600" dirty="0"/>
              <a:t>School Building Incident Reporting</a:t>
            </a:r>
            <a:br>
              <a:rPr lang="en-US" sz="3600" dirty="0"/>
            </a:br>
            <a:r>
              <a:rPr lang="en-US" sz="2400" dirty="0"/>
              <a:t>Part 3: Restraint Worksheet</a:t>
            </a:r>
          </a:p>
        </p:txBody>
      </p:sp>
      <p:sp>
        <p:nvSpPr>
          <p:cNvPr id="10" name="TextBox 9">
            <a:extLst>
              <a:ext uri="{FF2B5EF4-FFF2-40B4-BE49-F238E27FC236}">
                <a16:creationId xmlns:a16="http://schemas.microsoft.com/office/drawing/2014/main" id="{267827EB-B07E-435A-933E-484CCAEA7A43}"/>
              </a:ext>
            </a:extLst>
          </p:cNvPr>
          <p:cNvSpPr txBox="1"/>
          <p:nvPr/>
        </p:nvSpPr>
        <p:spPr>
          <a:xfrm>
            <a:off x="731520" y="1600609"/>
            <a:ext cx="12922696" cy="5016758"/>
          </a:xfrm>
          <a:prstGeom prst="rect">
            <a:avLst/>
          </a:prstGeom>
          <a:noFill/>
        </p:spPr>
        <p:txBody>
          <a:bodyPr wrap="square">
            <a:spAutoFit/>
          </a:bodyPr>
          <a:lstStyle/>
          <a:p>
            <a:pPr marL="342900" indent="-342900">
              <a:buFont typeface="Arial" panose="020B0604020202020204" pitchFamily="34" charset="0"/>
              <a:buChar char="•"/>
            </a:pPr>
            <a:r>
              <a:rPr lang="en-US" sz="2000" b="1" dirty="0">
                <a:latin typeface="Arial" panose="020B0604020202020204" pitchFamily="34" charset="0"/>
                <a:cs typeface="Arial" panose="020B0604020202020204" pitchFamily="34" charset="0"/>
              </a:rPr>
              <a:t>Created or Revised Functional Behavioral Assessment: </a:t>
            </a:r>
            <a:r>
              <a:rPr lang="en-US" sz="2000" dirty="0">
                <a:latin typeface="Arial" panose="020B0604020202020204" pitchFamily="34" charset="0"/>
                <a:cs typeface="Arial" panose="020B0604020202020204" pitchFamily="34" charset="0"/>
              </a:rPr>
              <a:t>Of the total number of restraint incidents, provide the number of incidents which resulted in the creation or amendment of a functional behavioral assessment (FBA).</a:t>
            </a:r>
          </a:p>
          <a:p>
            <a:pPr marL="226695" indent="-226695">
              <a:buFont typeface="Arial" panose="020B0604020202020204" pitchFamily="34" charset="0"/>
              <a:buChar char="•"/>
            </a:pPr>
            <a:endParaRPr lang="en-US" sz="1200" b="1"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b="1" dirty="0">
                <a:latin typeface="Arial" panose="020B0604020202020204" pitchFamily="34" charset="0"/>
                <a:cs typeface="Arial" panose="020B0604020202020204" pitchFamily="34" charset="0"/>
              </a:rPr>
              <a:t>Created or Revised Behavior Intervention Plan: </a:t>
            </a:r>
            <a:r>
              <a:rPr lang="en-US" sz="2000" dirty="0">
                <a:latin typeface="Arial" panose="020B0604020202020204" pitchFamily="34" charset="0"/>
                <a:cs typeface="Arial" panose="020B0604020202020204" pitchFamily="34" charset="0"/>
              </a:rPr>
              <a:t>Of the total number of restraint incidents, provide the number of incidents which resulted in the creation or amendment who of a behavior intervention plan (BIP).</a:t>
            </a:r>
          </a:p>
          <a:p>
            <a:pPr marL="285750" indent="-285750">
              <a:buFont typeface="Arial" panose="020B0604020202020204" pitchFamily="34" charset="0"/>
              <a:buChar char="•"/>
            </a:pPr>
            <a:endParaRPr lang="en-US" sz="1200" b="1"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b="1" dirty="0">
                <a:latin typeface="Arial" panose="020B0604020202020204" pitchFamily="34" charset="0"/>
                <a:cs typeface="Arial" panose="020B0604020202020204" pitchFamily="34" charset="0"/>
              </a:rPr>
              <a:t>Restraint Resulting in Suspension: </a:t>
            </a:r>
            <a:r>
              <a:rPr lang="en-US" sz="2000" dirty="0">
                <a:latin typeface="Arial" panose="020B0604020202020204" pitchFamily="34" charset="0"/>
                <a:cs typeface="Arial" panose="020B0604020202020204" pitchFamily="34" charset="0"/>
              </a:rPr>
              <a:t>Of the total number of restraint incidents, provide the number of those incidents which resulted in suspension.</a:t>
            </a:r>
          </a:p>
          <a:p>
            <a:pPr marL="342900" indent="-342900">
              <a:buFont typeface="Arial" panose="020B0604020202020204" pitchFamily="34" charset="0"/>
              <a:buChar char="•"/>
            </a:pPr>
            <a:endParaRPr lang="en-US" sz="1200" b="1"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b="1" dirty="0">
                <a:latin typeface="Arial" panose="020B0604020202020204" pitchFamily="34" charset="0"/>
                <a:cs typeface="Arial" panose="020B0604020202020204" pitchFamily="34" charset="0"/>
              </a:rPr>
              <a:t>Restraint Resulting in Expulsion: </a:t>
            </a:r>
            <a:r>
              <a:rPr lang="en-US" sz="2000" dirty="0">
                <a:latin typeface="Arial" panose="020B0604020202020204" pitchFamily="34" charset="0"/>
                <a:cs typeface="Arial" panose="020B0604020202020204" pitchFamily="34" charset="0"/>
              </a:rPr>
              <a:t>Of the total number of restraint incidents, provide the number of those incidents which resulted in expulsion.</a:t>
            </a:r>
          </a:p>
          <a:p>
            <a:pPr marL="342900" indent="-342900">
              <a:buFont typeface="Arial" panose="020B0604020202020204" pitchFamily="34" charset="0"/>
              <a:buChar char="•"/>
            </a:pPr>
            <a:endParaRPr lang="en-US" sz="1200" b="1"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b="1" dirty="0">
                <a:latin typeface="Arial" panose="020B0604020202020204" pitchFamily="34" charset="0"/>
                <a:cs typeface="Arial" panose="020B0604020202020204" pitchFamily="34" charset="0"/>
              </a:rPr>
              <a:t>Restraint Resulting in Injury to Students: </a:t>
            </a:r>
            <a:r>
              <a:rPr lang="en-US" sz="2000" dirty="0">
                <a:latin typeface="Arial" panose="020B0604020202020204" pitchFamily="34" charset="0"/>
                <a:cs typeface="Arial" panose="020B0604020202020204" pitchFamily="34" charset="0"/>
              </a:rPr>
              <a:t>Of the total number of restraint incidents, provide the number of incidents which resulted in an injury to students.</a:t>
            </a:r>
          </a:p>
          <a:p>
            <a:pPr marL="342900" indent="-342900">
              <a:buFont typeface="Arial" panose="020B0604020202020204" pitchFamily="34" charset="0"/>
              <a:buChar char="•"/>
            </a:pPr>
            <a:endParaRPr lang="en-US" sz="1200" b="1"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b="1" dirty="0">
                <a:latin typeface="Arial" panose="020B0604020202020204" pitchFamily="34" charset="0"/>
                <a:cs typeface="Arial" panose="020B0604020202020204" pitchFamily="34" charset="0"/>
              </a:rPr>
              <a:t>Restraint Resulting in Injury to Staff: </a:t>
            </a:r>
            <a:r>
              <a:rPr lang="en-US" sz="2000" dirty="0">
                <a:latin typeface="Arial" panose="020B0604020202020204" pitchFamily="34" charset="0"/>
                <a:cs typeface="Arial" panose="020B0604020202020204" pitchFamily="34" charset="0"/>
              </a:rPr>
              <a:t>Of the total number of restraint incidents, provide the number incidents when staff were injured.</a:t>
            </a:r>
            <a:endParaRPr 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39489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0F6D202-B017-416E-A95F-CA28DA965AE6}"/>
              </a:ext>
            </a:extLst>
          </p:cNvPr>
          <p:cNvSpPr>
            <a:spLocks noGrp="1"/>
          </p:cNvSpPr>
          <p:nvPr>
            <p:ph type="title"/>
          </p:nvPr>
        </p:nvSpPr>
        <p:spPr>
          <a:xfrm>
            <a:off x="731520" y="548643"/>
            <a:ext cx="13167360" cy="923330"/>
          </a:xfrm>
        </p:spPr>
        <p:txBody>
          <a:bodyPr/>
          <a:lstStyle/>
          <a:p>
            <a:r>
              <a:rPr lang="en-US" sz="3600" dirty="0"/>
              <a:t>School Building Incident Reporting</a:t>
            </a:r>
            <a:br>
              <a:rPr lang="en-US" sz="4000" dirty="0"/>
            </a:br>
            <a:r>
              <a:rPr lang="en-US" sz="2400" dirty="0"/>
              <a:t>Part 3: Restraint Incidents by Disability Category Worksheet</a:t>
            </a:r>
          </a:p>
        </p:txBody>
      </p:sp>
      <p:sp>
        <p:nvSpPr>
          <p:cNvPr id="10" name="Rectangle 9">
            <a:extLst>
              <a:ext uri="{FF2B5EF4-FFF2-40B4-BE49-F238E27FC236}">
                <a16:creationId xmlns:a16="http://schemas.microsoft.com/office/drawing/2014/main" id="{E9D0B124-44E4-4FA1-8581-05FFEB560CA6}"/>
              </a:ext>
            </a:extLst>
          </p:cNvPr>
          <p:cNvSpPr/>
          <p:nvPr/>
        </p:nvSpPr>
        <p:spPr>
          <a:xfrm>
            <a:off x="852616" y="1785012"/>
            <a:ext cx="5733535" cy="3908762"/>
          </a:xfrm>
          <a:prstGeom prst="rect">
            <a:avLst/>
          </a:prstGeom>
        </p:spPr>
        <p:txBody>
          <a:bodyPr wrap="square" anchor="t">
            <a:spAutoFit/>
          </a:bodyPr>
          <a:lstStyle/>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The next step is completion of the </a:t>
            </a:r>
            <a:r>
              <a:rPr lang="en-US" sz="2000" b="1" dirty="0">
                <a:latin typeface="Arial" panose="020B0604020202020204" pitchFamily="34" charset="0"/>
                <a:cs typeface="Arial" panose="020B0604020202020204" pitchFamily="34" charset="0"/>
              </a:rPr>
              <a:t>Worksheet for Restraint Incidents by Disability Category</a:t>
            </a:r>
            <a:r>
              <a:rPr lang="en-US" sz="2000" dirty="0">
                <a:latin typeface="Arial" panose="020B0604020202020204" pitchFamily="34" charset="0"/>
                <a:cs typeface="Arial" panose="020B0604020202020204" pitchFamily="34" charset="0"/>
              </a:rPr>
              <a:t> specific to </a:t>
            </a:r>
            <a:r>
              <a:rPr lang="en-US" sz="2000" b="1" dirty="0">
                <a:latin typeface="Arial" panose="020B0604020202020204" pitchFamily="34" charset="0"/>
                <a:cs typeface="Arial" panose="020B0604020202020204" pitchFamily="34" charset="0"/>
              </a:rPr>
              <a:t>each</a:t>
            </a:r>
            <a:r>
              <a:rPr lang="en-US" sz="2000" dirty="0">
                <a:latin typeface="Arial" panose="020B0604020202020204" pitchFamily="34" charset="0"/>
                <a:cs typeface="Arial" panose="020B0604020202020204" pitchFamily="34" charset="0"/>
              </a:rPr>
              <a:t> building in your district.</a:t>
            </a:r>
            <a:endParaRPr lang="en-US" sz="2000" u="sng" dirty="0">
              <a:latin typeface="Arial" panose="020B0604020202020204" pitchFamily="34" charset="0"/>
              <a:cs typeface="Arial" panose="020B0604020202020204" pitchFamily="34" charset="0"/>
            </a:endParaRPr>
          </a:p>
          <a:p>
            <a:pPr marL="226695" indent="-226695"/>
            <a:endParaRPr lang="en-US" sz="1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For the </a:t>
            </a:r>
            <a:r>
              <a:rPr lang="en-US" sz="2000" b="1" dirty="0">
                <a:latin typeface="Arial" panose="020B0604020202020204" pitchFamily="34" charset="0"/>
                <a:cs typeface="Arial" panose="020B0604020202020204" pitchFamily="34" charset="0"/>
              </a:rPr>
              <a:t>total incidents </a:t>
            </a:r>
            <a:r>
              <a:rPr lang="en-US" sz="2000" dirty="0">
                <a:latin typeface="Arial" panose="020B0604020202020204" pitchFamily="34" charset="0"/>
                <a:cs typeface="Arial" panose="020B0604020202020204" pitchFamily="34" charset="0"/>
              </a:rPr>
              <a:t>of restraint for students with IEPs in your building, provide the amount of each disability category. The total number of students in each category should </a:t>
            </a:r>
            <a:r>
              <a:rPr lang="en-US" sz="2000" b="1" dirty="0">
                <a:latin typeface="Arial" panose="020B0604020202020204" pitchFamily="34" charset="0"/>
                <a:cs typeface="Arial" panose="020B0604020202020204" pitchFamily="34" charset="0"/>
              </a:rPr>
              <a:t>NOT</a:t>
            </a:r>
            <a:r>
              <a:rPr lang="en-US" sz="2000" dirty="0">
                <a:latin typeface="Arial" panose="020B0604020202020204" pitchFamily="34" charset="0"/>
                <a:cs typeface="Arial" panose="020B0604020202020204" pitchFamily="34" charset="0"/>
              </a:rPr>
              <a:t> exceed the number entered on the previous page.</a:t>
            </a:r>
            <a:endParaRPr lang="en-US"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8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p:txBody>
      </p:sp>
      <p:sp>
        <p:nvSpPr>
          <p:cNvPr id="11" name="Content Placeholder 2">
            <a:extLst>
              <a:ext uri="{FF2B5EF4-FFF2-40B4-BE49-F238E27FC236}">
                <a16:creationId xmlns:a16="http://schemas.microsoft.com/office/drawing/2014/main" id="{7E0BE3C5-4A4F-42F6-9517-46CDE69EB878}"/>
              </a:ext>
            </a:extLst>
          </p:cNvPr>
          <p:cNvSpPr>
            <a:spLocks noGrp="1"/>
          </p:cNvSpPr>
          <p:nvPr>
            <p:ph idx="1"/>
          </p:nvPr>
        </p:nvSpPr>
        <p:spPr>
          <a:xfrm>
            <a:off x="8389139" y="3949843"/>
            <a:ext cx="5796417" cy="2253249"/>
          </a:xfrm>
        </p:spPr>
        <p:txBody>
          <a:bodyPr/>
          <a:lstStyle/>
          <a:p>
            <a:pPr marL="271780" indent="-271780"/>
            <a:endParaRPr lang="en-US" sz="1800" dirty="0">
              <a:cs typeface="Calibri"/>
            </a:endParaRPr>
          </a:p>
          <a:p>
            <a:pPr marL="271780" indent="-271780"/>
            <a:endParaRPr lang="en-US" sz="1800" dirty="0">
              <a:cs typeface="Calibri"/>
            </a:endParaRPr>
          </a:p>
          <a:p>
            <a:pPr marL="271780" indent="-271780"/>
            <a:r>
              <a:rPr lang="en-US" sz="1800" b="1" dirty="0">
                <a:cs typeface="Calibri"/>
              </a:rPr>
              <a:t>If you did not have any students restrained during the 2021-2022 school year, OR the students restrained in your building did NOT have IEPs, do not enter any information.</a:t>
            </a:r>
          </a:p>
        </p:txBody>
      </p:sp>
      <p:pic>
        <p:nvPicPr>
          <p:cNvPr id="6" name="Picture 5">
            <a:extLst>
              <a:ext uri="{FF2B5EF4-FFF2-40B4-BE49-F238E27FC236}">
                <a16:creationId xmlns:a16="http://schemas.microsoft.com/office/drawing/2014/main" id="{5A8E3D6A-C6BA-4C23-A9B6-9802CDD41467}"/>
              </a:ext>
            </a:extLst>
          </p:cNvPr>
          <p:cNvPicPr>
            <a:picLocks noChangeAspect="1"/>
          </p:cNvPicPr>
          <p:nvPr/>
        </p:nvPicPr>
        <p:blipFill>
          <a:blip r:embed="rId3"/>
          <a:srcRect/>
          <a:stretch/>
        </p:blipFill>
        <p:spPr>
          <a:xfrm>
            <a:off x="8389139" y="1724563"/>
            <a:ext cx="5388645" cy="24285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31692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846D317-31B5-409A-A9A5-448493E0A5FB}"/>
              </a:ext>
            </a:extLst>
          </p:cNvPr>
          <p:cNvSpPr>
            <a:spLocks noGrp="1"/>
          </p:cNvSpPr>
          <p:nvPr>
            <p:ph type="sldNum" sz="quarter" idx="12"/>
          </p:nvPr>
        </p:nvSpPr>
        <p:spPr/>
        <p:txBody>
          <a:bodyPr/>
          <a:lstStyle/>
          <a:p>
            <a:fld id="{79463015-ABDD-44E9-850F-7B4794200E02}" type="slidenum">
              <a:rPr lang="en-US" smtClean="0"/>
              <a:pPr/>
              <a:t>2</a:t>
            </a:fld>
            <a:endParaRPr lang="en-US" dirty="0"/>
          </a:p>
        </p:txBody>
      </p:sp>
      <p:sp>
        <p:nvSpPr>
          <p:cNvPr id="8" name="Content Placeholder 2">
            <a:extLst>
              <a:ext uri="{FF2B5EF4-FFF2-40B4-BE49-F238E27FC236}">
                <a16:creationId xmlns:a16="http://schemas.microsoft.com/office/drawing/2014/main" id="{96530BDB-0EB7-4763-8D32-3B253FA5F414}"/>
              </a:ext>
            </a:extLst>
          </p:cNvPr>
          <p:cNvSpPr>
            <a:spLocks noGrp="1"/>
          </p:cNvSpPr>
          <p:nvPr>
            <p:ph idx="1"/>
          </p:nvPr>
        </p:nvSpPr>
        <p:spPr>
          <a:xfrm>
            <a:off x="7673739" y="480836"/>
            <a:ext cx="3931919" cy="629574"/>
          </a:xfrm>
        </p:spPr>
        <p:txBody>
          <a:bodyPr anchor="ctr"/>
          <a:lstStyle/>
          <a:p>
            <a:pPr marL="0" indent="0">
              <a:buNone/>
            </a:pPr>
            <a:r>
              <a:rPr lang="en-US" sz="3600" dirty="0">
                <a:solidFill>
                  <a:schemeClr val="bg1"/>
                </a:solidFill>
              </a:rPr>
              <a:t>Basic font sizes</a:t>
            </a:r>
          </a:p>
        </p:txBody>
      </p:sp>
      <p:sp>
        <p:nvSpPr>
          <p:cNvPr id="9" name="Content Placeholder 2">
            <a:extLst>
              <a:ext uri="{FF2B5EF4-FFF2-40B4-BE49-F238E27FC236}">
                <a16:creationId xmlns:a16="http://schemas.microsoft.com/office/drawing/2014/main" id="{33F8E655-AF63-44A3-A657-9EC2D37B6651}"/>
              </a:ext>
            </a:extLst>
          </p:cNvPr>
          <p:cNvSpPr txBox="1">
            <a:spLocks/>
          </p:cNvSpPr>
          <p:nvPr/>
        </p:nvSpPr>
        <p:spPr>
          <a:xfrm>
            <a:off x="7673737" y="1897627"/>
            <a:ext cx="6402403" cy="795157"/>
          </a:xfrm>
          <a:prstGeom prst="rect">
            <a:avLst/>
          </a:prstGeom>
        </p:spPr>
        <p:txBody>
          <a:bodyPr vert="horz" lIns="0" tIns="0" rIns="0" bIns="0" rtlCol="0" anchor="ctr" anchorCtr="0">
            <a:noAutofit/>
          </a:bodyPr>
          <a:lstStyle>
            <a:lvl1pPr marL="227013" indent="-227013"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571500" indent="-225425" algn="l" defTabSz="457200" rtl="0" eaLnBrk="1" latinLnBrk="0" hangingPunct="1">
              <a:spcBef>
                <a:spcPct val="20000"/>
              </a:spcBef>
              <a:buFont typeface="Arial"/>
              <a:buChar char="–"/>
              <a:defRPr sz="3200" kern="1200">
                <a:solidFill>
                  <a:schemeClr val="tx1"/>
                </a:solidFill>
                <a:latin typeface="Arial"/>
                <a:ea typeface="+mn-ea"/>
                <a:cs typeface="Arial"/>
              </a:defRPr>
            </a:lvl2pPr>
            <a:lvl3pPr marL="1025525" indent="-228600" algn="l" defTabSz="457200" rtl="0" eaLnBrk="1" latinLnBrk="0" hangingPunct="1">
              <a:spcBef>
                <a:spcPct val="20000"/>
              </a:spcBef>
              <a:buFont typeface="Arial"/>
              <a:buChar char="•"/>
              <a:defRPr sz="3200" kern="1200">
                <a:solidFill>
                  <a:schemeClr val="tx1"/>
                </a:solidFill>
                <a:latin typeface="Arial"/>
                <a:ea typeface="+mn-ea"/>
                <a:cs typeface="Arial"/>
              </a:defRPr>
            </a:lvl3pPr>
            <a:lvl4pPr marL="1490663" indent="-228600" algn="l" defTabSz="457200" rtl="0" eaLnBrk="1" latinLnBrk="0" hangingPunct="1">
              <a:spcBef>
                <a:spcPct val="20000"/>
              </a:spcBef>
              <a:buFont typeface="Arial"/>
              <a:buChar char="–"/>
              <a:defRPr sz="3200" kern="1200">
                <a:solidFill>
                  <a:schemeClr val="tx1"/>
                </a:solidFill>
                <a:latin typeface="Arial"/>
                <a:ea typeface="+mn-ea"/>
                <a:cs typeface="Arial"/>
              </a:defRPr>
            </a:lvl4pPr>
            <a:lvl5pPr marL="1947863" indent="-228600" algn="l" defTabSz="457200" rtl="0" eaLnBrk="1" latinLnBrk="0" hangingPunct="1">
              <a:spcBef>
                <a:spcPct val="20000"/>
              </a:spcBef>
              <a:buFont typeface="Arial"/>
              <a:buChar char="»"/>
              <a:defRPr sz="3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3600" dirty="0">
                <a:solidFill>
                  <a:schemeClr val="bg1"/>
                </a:solidFill>
              </a:rPr>
              <a:t>Bullet points, lines and shapes </a:t>
            </a:r>
          </a:p>
        </p:txBody>
      </p:sp>
      <p:sp>
        <p:nvSpPr>
          <p:cNvPr id="10" name="Content Placeholder 2">
            <a:extLst>
              <a:ext uri="{FF2B5EF4-FFF2-40B4-BE49-F238E27FC236}">
                <a16:creationId xmlns:a16="http://schemas.microsoft.com/office/drawing/2014/main" id="{607935E3-0FA0-497F-ABB1-6A2506C75212}"/>
              </a:ext>
            </a:extLst>
          </p:cNvPr>
          <p:cNvSpPr txBox="1">
            <a:spLocks/>
          </p:cNvSpPr>
          <p:nvPr/>
        </p:nvSpPr>
        <p:spPr>
          <a:xfrm>
            <a:off x="7673738" y="3548235"/>
            <a:ext cx="6402403" cy="843503"/>
          </a:xfrm>
          <a:prstGeom prst="rect">
            <a:avLst/>
          </a:prstGeom>
        </p:spPr>
        <p:txBody>
          <a:bodyPr vert="horz" lIns="0" tIns="0" rIns="0" bIns="0" rtlCol="0" anchor="ctr" anchorCtr="0">
            <a:noAutofit/>
          </a:bodyPr>
          <a:lstStyle>
            <a:lvl1pPr marL="227013" indent="-227013"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571500" indent="-225425" algn="l" defTabSz="457200" rtl="0" eaLnBrk="1" latinLnBrk="0" hangingPunct="1">
              <a:spcBef>
                <a:spcPct val="20000"/>
              </a:spcBef>
              <a:buFont typeface="Arial"/>
              <a:buChar char="–"/>
              <a:defRPr sz="3200" kern="1200">
                <a:solidFill>
                  <a:schemeClr val="tx1"/>
                </a:solidFill>
                <a:latin typeface="Arial"/>
                <a:ea typeface="+mn-ea"/>
                <a:cs typeface="Arial"/>
              </a:defRPr>
            </a:lvl2pPr>
            <a:lvl3pPr marL="1025525" indent="-228600" algn="l" defTabSz="457200" rtl="0" eaLnBrk="1" latinLnBrk="0" hangingPunct="1">
              <a:spcBef>
                <a:spcPct val="20000"/>
              </a:spcBef>
              <a:buFont typeface="Arial"/>
              <a:buChar char="•"/>
              <a:defRPr sz="3200" kern="1200">
                <a:solidFill>
                  <a:schemeClr val="tx1"/>
                </a:solidFill>
                <a:latin typeface="Arial"/>
                <a:ea typeface="+mn-ea"/>
                <a:cs typeface="Arial"/>
              </a:defRPr>
            </a:lvl3pPr>
            <a:lvl4pPr marL="1490663" indent="-228600" algn="l" defTabSz="457200" rtl="0" eaLnBrk="1" latinLnBrk="0" hangingPunct="1">
              <a:spcBef>
                <a:spcPct val="20000"/>
              </a:spcBef>
              <a:buFont typeface="Arial"/>
              <a:buChar char="–"/>
              <a:defRPr sz="3200" kern="1200">
                <a:solidFill>
                  <a:schemeClr val="tx1"/>
                </a:solidFill>
                <a:latin typeface="Arial"/>
                <a:ea typeface="+mn-ea"/>
                <a:cs typeface="Arial"/>
              </a:defRPr>
            </a:lvl4pPr>
            <a:lvl5pPr marL="1947863" indent="-228600" algn="l" defTabSz="457200" rtl="0" eaLnBrk="1" latinLnBrk="0" hangingPunct="1">
              <a:spcBef>
                <a:spcPct val="20000"/>
              </a:spcBef>
              <a:buFont typeface="Arial"/>
              <a:buChar char="»"/>
              <a:defRPr sz="3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3600" dirty="0">
                <a:solidFill>
                  <a:schemeClr val="bg1"/>
                </a:solidFill>
              </a:rPr>
              <a:t>Sequences and timelines</a:t>
            </a:r>
          </a:p>
        </p:txBody>
      </p:sp>
      <p:sp>
        <p:nvSpPr>
          <p:cNvPr id="11" name="Content Placeholder 2">
            <a:extLst>
              <a:ext uri="{FF2B5EF4-FFF2-40B4-BE49-F238E27FC236}">
                <a16:creationId xmlns:a16="http://schemas.microsoft.com/office/drawing/2014/main" id="{B362CCFF-3EB1-44DA-979B-F6D5D8695294}"/>
              </a:ext>
            </a:extLst>
          </p:cNvPr>
          <p:cNvSpPr txBox="1">
            <a:spLocks/>
          </p:cNvSpPr>
          <p:nvPr/>
        </p:nvSpPr>
        <p:spPr>
          <a:xfrm>
            <a:off x="6968019" y="4826087"/>
            <a:ext cx="3936647" cy="630331"/>
          </a:xfrm>
          <a:prstGeom prst="rect">
            <a:avLst/>
          </a:prstGeom>
        </p:spPr>
        <p:txBody>
          <a:bodyPr vert="horz" lIns="0" tIns="0" rIns="0" bIns="0" rtlCol="0" anchor="ctr" anchorCtr="0">
            <a:noAutofit/>
          </a:bodyPr>
          <a:lstStyle>
            <a:lvl1pPr marL="227013" indent="-227013"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571500" indent="-225425" algn="l" defTabSz="457200" rtl="0" eaLnBrk="1" latinLnBrk="0" hangingPunct="1">
              <a:spcBef>
                <a:spcPct val="20000"/>
              </a:spcBef>
              <a:buFont typeface="Arial"/>
              <a:buChar char="–"/>
              <a:defRPr sz="3200" kern="1200">
                <a:solidFill>
                  <a:schemeClr val="tx1"/>
                </a:solidFill>
                <a:latin typeface="Arial"/>
                <a:ea typeface="+mn-ea"/>
                <a:cs typeface="Arial"/>
              </a:defRPr>
            </a:lvl2pPr>
            <a:lvl3pPr marL="1025525" indent="-228600" algn="l" defTabSz="457200" rtl="0" eaLnBrk="1" latinLnBrk="0" hangingPunct="1">
              <a:spcBef>
                <a:spcPct val="20000"/>
              </a:spcBef>
              <a:buFont typeface="Arial"/>
              <a:buChar char="•"/>
              <a:defRPr sz="3200" kern="1200">
                <a:solidFill>
                  <a:schemeClr val="tx1"/>
                </a:solidFill>
                <a:latin typeface="Arial"/>
                <a:ea typeface="+mn-ea"/>
                <a:cs typeface="Arial"/>
              </a:defRPr>
            </a:lvl3pPr>
            <a:lvl4pPr marL="1490663" indent="-228600" algn="l" defTabSz="457200" rtl="0" eaLnBrk="1" latinLnBrk="0" hangingPunct="1">
              <a:spcBef>
                <a:spcPct val="20000"/>
              </a:spcBef>
              <a:buFont typeface="Arial"/>
              <a:buChar char="–"/>
              <a:defRPr sz="3200" kern="1200">
                <a:solidFill>
                  <a:schemeClr val="tx1"/>
                </a:solidFill>
                <a:latin typeface="Arial"/>
                <a:ea typeface="+mn-ea"/>
                <a:cs typeface="Arial"/>
              </a:defRPr>
            </a:lvl4pPr>
            <a:lvl5pPr marL="1947863" indent="-228600" algn="l" defTabSz="457200" rtl="0" eaLnBrk="1" latinLnBrk="0" hangingPunct="1">
              <a:spcBef>
                <a:spcPct val="20000"/>
              </a:spcBef>
              <a:buFont typeface="Arial"/>
              <a:buChar char="»"/>
              <a:defRPr sz="3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3600" dirty="0">
                <a:solidFill>
                  <a:schemeClr val="bg1"/>
                </a:solidFill>
              </a:rPr>
              <a:t>Images and text</a:t>
            </a:r>
          </a:p>
        </p:txBody>
      </p:sp>
      <p:sp>
        <p:nvSpPr>
          <p:cNvPr id="12" name="Content Placeholder 2">
            <a:extLst>
              <a:ext uri="{FF2B5EF4-FFF2-40B4-BE49-F238E27FC236}">
                <a16:creationId xmlns:a16="http://schemas.microsoft.com/office/drawing/2014/main" id="{415C0E33-9CDC-4596-B318-403D0FE63017}"/>
              </a:ext>
            </a:extLst>
          </p:cNvPr>
          <p:cNvSpPr txBox="1">
            <a:spLocks/>
          </p:cNvSpPr>
          <p:nvPr/>
        </p:nvSpPr>
        <p:spPr>
          <a:xfrm>
            <a:off x="6968020" y="6222772"/>
            <a:ext cx="3936647" cy="630331"/>
          </a:xfrm>
          <a:prstGeom prst="rect">
            <a:avLst/>
          </a:prstGeom>
        </p:spPr>
        <p:txBody>
          <a:bodyPr vert="horz" lIns="0" tIns="0" rIns="0" bIns="0" rtlCol="0" anchor="ctr" anchorCtr="0">
            <a:noAutofit/>
          </a:bodyPr>
          <a:lstStyle>
            <a:lvl1pPr marL="227013" indent="-227013"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571500" indent="-225425" algn="l" defTabSz="457200" rtl="0" eaLnBrk="1" latinLnBrk="0" hangingPunct="1">
              <a:spcBef>
                <a:spcPct val="20000"/>
              </a:spcBef>
              <a:buFont typeface="Arial"/>
              <a:buChar char="–"/>
              <a:defRPr sz="3200" kern="1200">
                <a:solidFill>
                  <a:schemeClr val="tx1"/>
                </a:solidFill>
                <a:latin typeface="Arial"/>
                <a:ea typeface="+mn-ea"/>
                <a:cs typeface="Arial"/>
              </a:defRPr>
            </a:lvl2pPr>
            <a:lvl3pPr marL="1025525" indent="-228600" algn="l" defTabSz="457200" rtl="0" eaLnBrk="1" latinLnBrk="0" hangingPunct="1">
              <a:spcBef>
                <a:spcPct val="20000"/>
              </a:spcBef>
              <a:buFont typeface="Arial"/>
              <a:buChar char="•"/>
              <a:defRPr sz="3200" kern="1200">
                <a:solidFill>
                  <a:schemeClr val="tx1"/>
                </a:solidFill>
                <a:latin typeface="Arial"/>
                <a:ea typeface="+mn-ea"/>
                <a:cs typeface="Arial"/>
              </a:defRPr>
            </a:lvl3pPr>
            <a:lvl4pPr marL="1490663" indent="-228600" algn="l" defTabSz="457200" rtl="0" eaLnBrk="1" latinLnBrk="0" hangingPunct="1">
              <a:spcBef>
                <a:spcPct val="20000"/>
              </a:spcBef>
              <a:buFont typeface="Arial"/>
              <a:buChar char="–"/>
              <a:defRPr sz="3200" kern="1200">
                <a:solidFill>
                  <a:schemeClr val="tx1"/>
                </a:solidFill>
                <a:latin typeface="Arial"/>
                <a:ea typeface="+mn-ea"/>
                <a:cs typeface="Arial"/>
              </a:defRPr>
            </a:lvl4pPr>
            <a:lvl5pPr marL="1947863" indent="-228600" algn="l" defTabSz="457200" rtl="0" eaLnBrk="1" latinLnBrk="0" hangingPunct="1">
              <a:spcBef>
                <a:spcPct val="20000"/>
              </a:spcBef>
              <a:buFont typeface="Arial"/>
              <a:buChar char="»"/>
              <a:defRPr sz="3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3600" dirty="0">
                <a:solidFill>
                  <a:schemeClr val="bg1"/>
                </a:solidFill>
              </a:rPr>
              <a:t>Numbers</a:t>
            </a:r>
          </a:p>
        </p:txBody>
      </p:sp>
      <p:cxnSp>
        <p:nvCxnSpPr>
          <p:cNvPr id="16" name="Straight Connector 15">
            <a:extLst>
              <a:ext uri="{FF2B5EF4-FFF2-40B4-BE49-F238E27FC236}">
                <a16:creationId xmlns:a16="http://schemas.microsoft.com/office/drawing/2014/main" id="{716F91BE-2A6F-4322-ACEF-A939959E7FEE}"/>
              </a:ext>
            </a:extLst>
          </p:cNvPr>
          <p:cNvCxnSpPr>
            <a:cxnSpLocks/>
          </p:cNvCxnSpPr>
          <p:nvPr/>
        </p:nvCxnSpPr>
        <p:spPr>
          <a:xfrm>
            <a:off x="7315201" y="7587909"/>
            <a:ext cx="73152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7" name="Rectangle 16">
            <a:extLst>
              <a:ext uri="{FF2B5EF4-FFF2-40B4-BE49-F238E27FC236}">
                <a16:creationId xmlns:a16="http://schemas.microsoft.com/office/drawing/2014/main" id="{53421BA2-BF7F-4ED4-9678-D09001887A1E}"/>
              </a:ext>
            </a:extLst>
          </p:cNvPr>
          <p:cNvSpPr/>
          <p:nvPr/>
        </p:nvSpPr>
        <p:spPr>
          <a:xfrm>
            <a:off x="3303630" y="1403547"/>
            <a:ext cx="7337584" cy="726761"/>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r>
              <a:rPr lang="en-US" sz="2000" b="1" dirty="0">
                <a:solidFill>
                  <a:schemeClr val="tx1"/>
                </a:solidFill>
                <a:latin typeface="Arial" panose="020B0604020202020204" pitchFamily="34" charset="0"/>
                <a:cs typeface="Arial" panose="020B0604020202020204" pitchFamily="34" charset="0"/>
              </a:rPr>
              <a:t>Section 1: </a:t>
            </a:r>
            <a:r>
              <a:rPr lang="en-US" sz="2000" dirty="0">
                <a:solidFill>
                  <a:schemeClr val="tx1"/>
                </a:solidFill>
                <a:latin typeface="Arial" panose="020B0604020202020204" pitchFamily="34" charset="0"/>
                <a:cs typeface="Arial" panose="020B0604020202020204" pitchFamily="34" charset="0"/>
              </a:rPr>
              <a:t>Overview and Introduction </a:t>
            </a:r>
          </a:p>
          <a:p>
            <a:r>
              <a:rPr lang="en-US" sz="1600" dirty="0">
                <a:solidFill>
                  <a:schemeClr val="tx1"/>
                </a:solidFill>
                <a:latin typeface="Arial" panose="020B0604020202020204" pitchFamily="34" charset="0"/>
                <a:cs typeface="Arial" panose="020B0604020202020204" pitchFamily="34" charset="0"/>
              </a:rPr>
              <a:t>(Slides 3-6)</a:t>
            </a:r>
          </a:p>
        </p:txBody>
      </p:sp>
      <p:sp>
        <p:nvSpPr>
          <p:cNvPr id="18" name="Content Placeholder 5">
            <a:extLst>
              <a:ext uri="{FF2B5EF4-FFF2-40B4-BE49-F238E27FC236}">
                <a16:creationId xmlns:a16="http://schemas.microsoft.com/office/drawing/2014/main" id="{DB47656B-14CD-493D-A59D-84E8E3F06E54}"/>
              </a:ext>
            </a:extLst>
          </p:cNvPr>
          <p:cNvSpPr txBox="1">
            <a:spLocks/>
          </p:cNvSpPr>
          <p:nvPr/>
        </p:nvSpPr>
        <p:spPr>
          <a:xfrm>
            <a:off x="3303629" y="2218360"/>
            <a:ext cx="7337585" cy="735824"/>
          </a:xfrm>
          <a:prstGeom prst="rect">
            <a:avLst/>
          </a:prstGeom>
        </p:spPr>
        <p:style>
          <a:lnRef idx="0">
            <a:schemeClr val="accent5"/>
          </a:lnRef>
          <a:fillRef idx="3">
            <a:schemeClr val="accent5"/>
          </a:fillRef>
          <a:effectRef idx="3">
            <a:schemeClr val="accent5"/>
          </a:effectRef>
          <a:fontRef idx="minor">
            <a:schemeClr val="lt1"/>
          </a:fontRef>
        </p:style>
        <p:txBody>
          <a:bodyPr vert="horz" lIns="0" tIns="0" rIns="0" bIns="0" rtlCol="0" anchor="ctr" anchorCtr="0">
            <a:noAutofit/>
          </a:bodyPr>
          <a:lstStyle>
            <a:lvl1pPr marL="272402" indent="-272402" algn="l" defTabSz="548613" rtl="0" eaLnBrk="1" latinLnBrk="0" hangingPunct="1">
              <a:spcBef>
                <a:spcPct val="20000"/>
              </a:spcBef>
              <a:buFont typeface="Arial"/>
              <a:buChar char="•"/>
              <a:defRPr sz="3900" kern="1200">
                <a:solidFill>
                  <a:schemeClr val="lt1"/>
                </a:solidFill>
                <a:latin typeface="+mn-lt"/>
                <a:ea typeface="+mn-ea"/>
                <a:cs typeface="+mn-cs"/>
              </a:defRPr>
            </a:lvl1pPr>
            <a:lvl2pPr marL="685766" indent="-270496" algn="l" defTabSz="548613" rtl="0" eaLnBrk="1" latinLnBrk="0" hangingPunct="1">
              <a:spcBef>
                <a:spcPct val="20000"/>
              </a:spcBef>
              <a:buFont typeface="Arial"/>
              <a:buChar char="–"/>
              <a:defRPr sz="3900" kern="1200">
                <a:solidFill>
                  <a:schemeClr val="lt1"/>
                </a:solidFill>
                <a:latin typeface="+mn-lt"/>
                <a:ea typeface="+mn-ea"/>
                <a:cs typeface="+mn-cs"/>
              </a:defRPr>
            </a:lvl2pPr>
            <a:lvl3pPr marL="1230568" indent="-274306" algn="l" defTabSz="548613" rtl="0" eaLnBrk="1" latinLnBrk="0" hangingPunct="1">
              <a:spcBef>
                <a:spcPct val="20000"/>
              </a:spcBef>
              <a:buFont typeface="Arial"/>
              <a:buChar char="•"/>
              <a:defRPr sz="3900" kern="1200">
                <a:solidFill>
                  <a:schemeClr val="lt1"/>
                </a:solidFill>
                <a:latin typeface="+mn-lt"/>
                <a:ea typeface="+mn-ea"/>
                <a:cs typeface="+mn-cs"/>
              </a:defRPr>
            </a:lvl3pPr>
            <a:lvl4pPr marL="1788706" indent="-274306" algn="l" defTabSz="548613" rtl="0" eaLnBrk="1" latinLnBrk="0" hangingPunct="1">
              <a:spcBef>
                <a:spcPct val="20000"/>
              </a:spcBef>
              <a:buFont typeface="Arial"/>
              <a:buChar char="–"/>
              <a:defRPr sz="3900" kern="1200">
                <a:solidFill>
                  <a:schemeClr val="lt1"/>
                </a:solidFill>
                <a:latin typeface="+mn-lt"/>
                <a:ea typeface="+mn-ea"/>
                <a:cs typeface="+mn-cs"/>
              </a:defRPr>
            </a:lvl4pPr>
            <a:lvl5pPr marL="2337319" indent="-274306" algn="l" defTabSz="548613" rtl="0" eaLnBrk="1" latinLnBrk="0" hangingPunct="1">
              <a:spcBef>
                <a:spcPct val="20000"/>
              </a:spcBef>
              <a:buFont typeface="Arial"/>
              <a:buChar char="»"/>
              <a:defRPr sz="3900" kern="1200">
                <a:solidFill>
                  <a:schemeClr val="lt1"/>
                </a:solidFill>
                <a:latin typeface="+mn-lt"/>
                <a:ea typeface="+mn-ea"/>
                <a:cs typeface="+mn-cs"/>
              </a:defRPr>
            </a:lvl5pPr>
            <a:lvl6pPr marL="3017369" indent="-274306" algn="l" defTabSz="548613" rtl="0" eaLnBrk="1" latinLnBrk="0" hangingPunct="1">
              <a:spcBef>
                <a:spcPct val="20000"/>
              </a:spcBef>
              <a:buFont typeface="Arial"/>
              <a:buChar char="•"/>
              <a:defRPr sz="2400" kern="1200">
                <a:solidFill>
                  <a:schemeClr val="lt1"/>
                </a:solidFill>
                <a:latin typeface="+mn-lt"/>
                <a:ea typeface="+mn-ea"/>
                <a:cs typeface="+mn-cs"/>
              </a:defRPr>
            </a:lvl6pPr>
            <a:lvl7pPr marL="3565982" indent="-274306" algn="l" defTabSz="548613" rtl="0" eaLnBrk="1" latinLnBrk="0" hangingPunct="1">
              <a:spcBef>
                <a:spcPct val="20000"/>
              </a:spcBef>
              <a:buFont typeface="Arial"/>
              <a:buChar char="•"/>
              <a:defRPr sz="2400" kern="1200">
                <a:solidFill>
                  <a:schemeClr val="lt1"/>
                </a:solidFill>
                <a:latin typeface="+mn-lt"/>
                <a:ea typeface="+mn-ea"/>
                <a:cs typeface="+mn-cs"/>
              </a:defRPr>
            </a:lvl7pPr>
            <a:lvl8pPr marL="4114594" indent="-274306" algn="l" defTabSz="548613" rtl="0" eaLnBrk="1" latinLnBrk="0" hangingPunct="1">
              <a:spcBef>
                <a:spcPct val="20000"/>
              </a:spcBef>
              <a:buFont typeface="Arial"/>
              <a:buChar char="•"/>
              <a:defRPr sz="2400" kern="1200">
                <a:solidFill>
                  <a:schemeClr val="lt1"/>
                </a:solidFill>
                <a:latin typeface="+mn-lt"/>
                <a:ea typeface="+mn-ea"/>
                <a:cs typeface="+mn-cs"/>
              </a:defRPr>
            </a:lvl8pPr>
            <a:lvl9pPr marL="4663207" indent="-274306" algn="l" defTabSz="548613" rtl="0" eaLnBrk="1" latinLnBrk="0" hangingPunct="1">
              <a:spcBef>
                <a:spcPct val="20000"/>
              </a:spcBef>
              <a:buFont typeface="Arial"/>
              <a:buChar char="•"/>
              <a:defRPr sz="2400" kern="1200">
                <a:solidFill>
                  <a:schemeClr val="lt1"/>
                </a:solidFill>
                <a:latin typeface="+mn-lt"/>
                <a:ea typeface="+mn-ea"/>
                <a:cs typeface="+mn-cs"/>
              </a:defRPr>
            </a:lvl9pPr>
          </a:lstStyle>
          <a:p>
            <a:pPr marL="0" indent="0">
              <a:buFont typeface="Arial"/>
              <a:buNone/>
            </a:pPr>
            <a:r>
              <a:rPr lang="en-US" sz="2000" b="1">
                <a:solidFill>
                  <a:schemeClr val="tx1"/>
                </a:solidFill>
                <a:latin typeface="Arial" panose="020B0604020202020204" pitchFamily="34" charset="0"/>
                <a:cs typeface="Arial" panose="020B0604020202020204" pitchFamily="34" charset="0"/>
              </a:rPr>
              <a:t> Section 2: </a:t>
            </a:r>
            <a:r>
              <a:rPr lang="en-US" sz="2000">
                <a:solidFill>
                  <a:schemeClr val="tx1"/>
                </a:solidFill>
                <a:latin typeface="Arial" panose="020B0604020202020204" pitchFamily="34" charset="0"/>
                <a:cs typeface="Arial" panose="020B0604020202020204" pitchFamily="34" charset="0"/>
              </a:rPr>
              <a:t>Starting the Report</a:t>
            </a:r>
          </a:p>
          <a:p>
            <a:pPr marL="0" indent="0">
              <a:buFont typeface="Arial"/>
              <a:buNone/>
            </a:pPr>
            <a:r>
              <a:rPr lang="en-US" sz="1600">
                <a:solidFill>
                  <a:schemeClr val="tx1"/>
                </a:solidFill>
                <a:latin typeface="Arial" panose="020B0604020202020204" pitchFamily="34" charset="0"/>
                <a:cs typeface="Arial" panose="020B0604020202020204" pitchFamily="34" charset="0"/>
              </a:rPr>
              <a:t> (Slide 7)</a:t>
            </a:r>
            <a:endParaRPr lang="en-US" sz="1600" dirty="0">
              <a:solidFill>
                <a:schemeClr val="tx1"/>
              </a:solidFill>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AB1398D0-E506-4C19-8449-156E65573DF3}"/>
              </a:ext>
            </a:extLst>
          </p:cNvPr>
          <p:cNvSpPr/>
          <p:nvPr/>
        </p:nvSpPr>
        <p:spPr>
          <a:xfrm>
            <a:off x="3303630" y="3033060"/>
            <a:ext cx="7337584" cy="726761"/>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r>
              <a:rPr lang="en-US" sz="2000" b="1" dirty="0">
                <a:solidFill>
                  <a:schemeClr val="tx1"/>
                </a:solidFill>
                <a:latin typeface="Arial" panose="020B0604020202020204" pitchFamily="34" charset="0"/>
                <a:cs typeface="Arial" panose="020B0604020202020204" pitchFamily="34" charset="0"/>
              </a:rPr>
              <a:t>Section 3: </a:t>
            </a:r>
            <a:r>
              <a:rPr lang="en-US" sz="2000" dirty="0">
                <a:solidFill>
                  <a:schemeClr val="tx1"/>
                </a:solidFill>
                <a:latin typeface="Arial" panose="020B0604020202020204" pitchFamily="34" charset="0"/>
                <a:cs typeface="Arial" panose="020B0604020202020204" pitchFamily="34" charset="0"/>
              </a:rPr>
              <a:t>Providing District Information</a:t>
            </a:r>
          </a:p>
          <a:p>
            <a:r>
              <a:rPr lang="en-US" sz="1600" dirty="0">
                <a:solidFill>
                  <a:schemeClr val="tx1"/>
                </a:solidFill>
                <a:latin typeface="Arial" panose="020B0604020202020204" pitchFamily="34" charset="0"/>
                <a:cs typeface="Arial" panose="020B0604020202020204" pitchFamily="34" charset="0"/>
              </a:rPr>
              <a:t>(Slides 8-12)</a:t>
            </a:r>
          </a:p>
        </p:txBody>
      </p:sp>
      <p:sp>
        <p:nvSpPr>
          <p:cNvPr id="20" name="Rectangle 19">
            <a:extLst>
              <a:ext uri="{FF2B5EF4-FFF2-40B4-BE49-F238E27FC236}">
                <a16:creationId xmlns:a16="http://schemas.microsoft.com/office/drawing/2014/main" id="{FAA99501-0306-4E35-8BE7-70A0D3323CE9}"/>
              </a:ext>
            </a:extLst>
          </p:cNvPr>
          <p:cNvSpPr/>
          <p:nvPr/>
        </p:nvSpPr>
        <p:spPr>
          <a:xfrm>
            <a:off x="3303629" y="3860238"/>
            <a:ext cx="7337584" cy="726761"/>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r>
              <a:rPr lang="en-US" sz="2000" b="1" dirty="0">
                <a:solidFill>
                  <a:schemeClr val="tx1"/>
                </a:solidFill>
                <a:latin typeface="Arial" panose="020B0604020202020204" pitchFamily="34" charset="0"/>
                <a:cs typeface="Arial" panose="020B0604020202020204" pitchFamily="34" charset="0"/>
              </a:rPr>
              <a:t>Section 4: </a:t>
            </a:r>
            <a:r>
              <a:rPr lang="en-US" sz="2000" dirty="0">
                <a:solidFill>
                  <a:schemeClr val="tx1"/>
                </a:solidFill>
                <a:latin typeface="Arial" panose="020B0604020202020204" pitchFamily="34" charset="0"/>
                <a:cs typeface="Arial" panose="020B0604020202020204" pitchFamily="34" charset="0"/>
              </a:rPr>
              <a:t>Providing Building Information</a:t>
            </a:r>
          </a:p>
          <a:p>
            <a:r>
              <a:rPr lang="en-US" sz="1600" dirty="0">
                <a:solidFill>
                  <a:schemeClr val="tx1"/>
                </a:solidFill>
                <a:latin typeface="Arial" panose="020B0604020202020204" pitchFamily="34" charset="0"/>
                <a:cs typeface="Arial" panose="020B0604020202020204" pitchFamily="34" charset="0"/>
              </a:rPr>
              <a:t>(Slides 13-22)</a:t>
            </a:r>
          </a:p>
        </p:txBody>
      </p:sp>
      <p:sp>
        <p:nvSpPr>
          <p:cNvPr id="21" name="Rectangle 20">
            <a:extLst>
              <a:ext uri="{FF2B5EF4-FFF2-40B4-BE49-F238E27FC236}">
                <a16:creationId xmlns:a16="http://schemas.microsoft.com/office/drawing/2014/main" id="{12D62418-BCF6-40AD-A402-AA73A3119883}"/>
              </a:ext>
            </a:extLst>
          </p:cNvPr>
          <p:cNvSpPr/>
          <p:nvPr/>
        </p:nvSpPr>
        <p:spPr>
          <a:xfrm>
            <a:off x="3303630" y="4651356"/>
            <a:ext cx="7337584" cy="726761"/>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r>
              <a:rPr lang="en-US" sz="2000" b="1" dirty="0">
                <a:solidFill>
                  <a:schemeClr val="tx1"/>
                </a:solidFill>
                <a:latin typeface="Arial" panose="020B0604020202020204" pitchFamily="34" charset="0"/>
                <a:cs typeface="Arial" panose="020B0604020202020204" pitchFamily="34" charset="0"/>
              </a:rPr>
              <a:t>Section 5: </a:t>
            </a:r>
            <a:r>
              <a:rPr lang="en-US" sz="2000" dirty="0">
                <a:solidFill>
                  <a:schemeClr val="tx1"/>
                </a:solidFill>
                <a:latin typeface="Arial" panose="020B0604020202020204" pitchFamily="34" charset="0"/>
                <a:cs typeface="Arial" panose="020B0604020202020204" pitchFamily="34" charset="0"/>
              </a:rPr>
              <a:t>Completing the Report</a:t>
            </a:r>
          </a:p>
          <a:p>
            <a:r>
              <a:rPr lang="en-US" sz="1600" dirty="0">
                <a:solidFill>
                  <a:schemeClr val="tx1"/>
                </a:solidFill>
                <a:latin typeface="Arial" panose="020B0604020202020204" pitchFamily="34" charset="0"/>
                <a:cs typeface="Arial" panose="020B0604020202020204" pitchFamily="34" charset="0"/>
              </a:rPr>
              <a:t>(Slide 23)</a:t>
            </a:r>
          </a:p>
        </p:txBody>
      </p:sp>
      <p:sp>
        <p:nvSpPr>
          <p:cNvPr id="22" name="Rectangle 21">
            <a:extLst>
              <a:ext uri="{FF2B5EF4-FFF2-40B4-BE49-F238E27FC236}">
                <a16:creationId xmlns:a16="http://schemas.microsoft.com/office/drawing/2014/main" id="{AECF817E-5CF1-4A42-8CEA-A892EFD1B49E}"/>
              </a:ext>
            </a:extLst>
          </p:cNvPr>
          <p:cNvSpPr/>
          <p:nvPr/>
        </p:nvSpPr>
        <p:spPr>
          <a:xfrm>
            <a:off x="3303630" y="5443450"/>
            <a:ext cx="7337584" cy="831943"/>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r>
              <a:rPr lang="en-US" sz="2000" b="1" dirty="0">
                <a:solidFill>
                  <a:schemeClr val="tx1"/>
                </a:solidFill>
                <a:latin typeface="Arial"/>
                <a:cs typeface="Arial"/>
              </a:rPr>
              <a:t>Section 6: </a:t>
            </a:r>
            <a:r>
              <a:rPr lang="en-US" sz="2000" dirty="0">
                <a:solidFill>
                  <a:schemeClr val="tx1"/>
                </a:solidFill>
                <a:latin typeface="Arial"/>
                <a:cs typeface="Arial"/>
              </a:rPr>
              <a:t>Frequently Asked Questions (FAQs) </a:t>
            </a:r>
            <a:r>
              <a:rPr lang="en-US" sz="1600" dirty="0">
                <a:solidFill>
                  <a:schemeClr val="tx1"/>
                </a:solidFill>
                <a:latin typeface="Arial"/>
                <a:cs typeface="Arial"/>
              </a:rPr>
              <a:t>for Traditional Districts, Community Schools and Education Service Centers (ESCs)</a:t>
            </a:r>
            <a:endParaRPr lang="en-US" sz="1600" dirty="0">
              <a:solidFill>
                <a:schemeClr val="tx1"/>
              </a:solidFill>
              <a:latin typeface="Arial" panose="020B0604020202020204" pitchFamily="34" charset="0"/>
              <a:cs typeface="Arial" panose="020B0604020202020204" pitchFamily="34" charset="0"/>
            </a:endParaRPr>
          </a:p>
          <a:p>
            <a:r>
              <a:rPr lang="en-US" sz="1600" dirty="0">
                <a:solidFill>
                  <a:schemeClr val="tx1"/>
                </a:solidFill>
                <a:latin typeface="Arial" panose="020B0604020202020204" pitchFamily="34" charset="0"/>
                <a:cs typeface="Arial" panose="020B0604020202020204" pitchFamily="34" charset="0"/>
              </a:rPr>
              <a:t>(Slides 24-30) </a:t>
            </a:r>
          </a:p>
        </p:txBody>
      </p:sp>
      <p:sp>
        <p:nvSpPr>
          <p:cNvPr id="23" name="Rectangle: Rounded Corners 22">
            <a:hlinkClick r:id="rId2" action="ppaction://hlinksldjump"/>
            <a:extLst>
              <a:ext uri="{FF2B5EF4-FFF2-40B4-BE49-F238E27FC236}">
                <a16:creationId xmlns:a16="http://schemas.microsoft.com/office/drawing/2014/main" id="{799423DC-D310-4DB3-A762-D3CFC2FDAD26}"/>
              </a:ext>
            </a:extLst>
          </p:cNvPr>
          <p:cNvSpPr/>
          <p:nvPr/>
        </p:nvSpPr>
        <p:spPr>
          <a:xfrm>
            <a:off x="10580352" y="1356225"/>
            <a:ext cx="1015207" cy="782068"/>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dirty="0"/>
          </a:p>
        </p:txBody>
      </p:sp>
      <p:sp>
        <p:nvSpPr>
          <p:cNvPr id="26" name="Rectangle: Rounded Corners 25">
            <a:extLst>
              <a:ext uri="{FF2B5EF4-FFF2-40B4-BE49-F238E27FC236}">
                <a16:creationId xmlns:a16="http://schemas.microsoft.com/office/drawing/2014/main" id="{2E5B3EF0-0E24-49BA-9CA3-F0F76496D6A5}"/>
              </a:ext>
            </a:extLst>
          </p:cNvPr>
          <p:cNvSpPr/>
          <p:nvPr/>
        </p:nvSpPr>
        <p:spPr>
          <a:xfrm>
            <a:off x="10591670" y="2197234"/>
            <a:ext cx="1015206" cy="783274"/>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dirty="0"/>
          </a:p>
        </p:txBody>
      </p:sp>
      <p:sp>
        <p:nvSpPr>
          <p:cNvPr id="24" name="Rectangle: Rounded Corners 23">
            <a:extLst>
              <a:ext uri="{FF2B5EF4-FFF2-40B4-BE49-F238E27FC236}">
                <a16:creationId xmlns:a16="http://schemas.microsoft.com/office/drawing/2014/main" id="{A9040BE1-CB40-4673-9F4E-9A7F0463C423}"/>
              </a:ext>
            </a:extLst>
          </p:cNvPr>
          <p:cNvSpPr/>
          <p:nvPr/>
        </p:nvSpPr>
        <p:spPr>
          <a:xfrm>
            <a:off x="10587142" y="2991885"/>
            <a:ext cx="1015207" cy="786320"/>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dirty="0"/>
          </a:p>
        </p:txBody>
      </p:sp>
      <p:sp>
        <p:nvSpPr>
          <p:cNvPr id="25" name="Rectangle: Rounded Corners 24">
            <a:extLst>
              <a:ext uri="{FF2B5EF4-FFF2-40B4-BE49-F238E27FC236}">
                <a16:creationId xmlns:a16="http://schemas.microsoft.com/office/drawing/2014/main" id="{CCE98186-F0E1-4EBE-A09B-5CEAE5DA450D}"/>
              </a:ext>
            </a:extLst>
          </p:cNvPr>
          <p:cNvSpPr/>
          <p:nvPr/>
        </p:nvSpPr>
        <p:spPr>
          <a:xfrm>
            <a:off x="10591670" y="3802144"/>
            <a:ext cx="1015206" cy="786857"/>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p>
        </p:txBody>
      </p:sp>
      <p:sp>
        <p:nvSpPr>
          <p:cNvPr id="27" name="Rectangle: Rounded Corners 26">
            <a:extLst>
              <a:ext uri="{FF2B5EF4-FFF2-40B4-BE49-F238E27FC236}">
                <a16:creationId xmlns:a16="http://schemas.microsoft.com/office/drawing/2014/main" id="{F03A2C8A-08E5-410B-856C-FCD0C5C77EA4}"/>
              </a:ext>
            </a:extLst>
          </p:cNvPr>
          <p:cNvSpPr/>
          <p:nvPr/>
        </p:nvSpPr>
        <p:spPr>
          <a:xfrm>
            <a:off x="10587143" y="4631586"/>
            <a:ext cx="1015206" cy="774207"/>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dirty="0"/>
          </a:p>
        </p:txBody>
      </p:sp>
      <p:sp>
        <p:nvSpPr>
          <p:cNvPr id="28" name="Rectangle: Rounded Corners 27">
            <a:extLst>
              <a:ext uri="{FF2B5EF4-FFF2-40B4-BE49-F238E27FC236}">
                <a16:creationId xmlns:a16="http://schemas.microsoft.com/office/drawing/2014/main" id="{B4ED0D1E-C3D0-41C6-8FD8-3FFF0CEFC13B}"/>
              </a:ext>
            </a:extLst>
          </p:cNvPr>
          <p:cNvSpPr/>
          <p:nvPr/>
        </p:nvSpPr>
        <p:spPr>
          <a:xfrm>
            <a:off x="10587142" y="5480165"/>
            <a:ext cx="1015207" cy="767322"/>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dirty="0"/>
          </a:p>
        </p:txBody>
      </p:sp>
      <p:sp>
        <p:nvSpPr>
          <p:cNvPr id="29" name="Action Button: Go Forward or Next 28">
            <a:hlinkClick r:id="" action="ppaction://hlinkshowjump?jump=nextslide" highlightClick="1">
              <a:snd r:embed="rId3" name="click.wav"/>
            </a:hlinkClick>
            <a:extLst>
              <a:ext uri="{FF2B5EF4-FFF2-40B4-BE49-F238E27FC236}">
                <a16:creationId xmlns:a16="http://schemas.microsoft.com/office/drawing/2014/main" id="{71A0E0AD-4027-48FA-BE28-89C14351B6A3}"/>
              </a:ext>
            </a:extLst>
          </p:cNvPr>
          <p:cNvSpPr/>
          <p:nvPr/>
        </p:nvSpPr>
        <p:spPr>
          <a:xfrm>
            <a:off x="10799897" y="1531907"/>
            <a:ext cx="639037" cy="470574"/>
          </a:xfrm>
          <a:prstGeom prst="actionButtonForwardNex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dirty="0"/>
          </a:p>
        </p:txBody>
      </p:sp>
      <p:sp>
        <p:nvSpPr>
          <p:cNvPr id="30" name="Action Button: Go Forward or Next 29">
            <a:hlinkClick r:id="rId4" action="ppaction://hlinksldjump" highlightClick="1"/>
            <a:extLst>
              <a:ext uri="{FF2B5EF4-FFF2-40B4-BE49-F238E27FC236}">
                <a16:creationId xmlns:a16="http://schemas.microsoft.com/office/drawing/2014/main" id="{3D0A78F5-EAB6-463C-9129-61F318CDE46F}"/>
              </a:ext>
            </a:extLst>
          </p:cNvPr>
          <p:cNvSpPr/>
          <p:nvPr/>
        </p:nvSpPr>
        <p:spPr>
          <a:xfrm>
            <a:off x="10799899" y="2313849"/>
            <a:ext cx="639036" cy="494959"/>
          </a:xfrm>
          <a:prstGeom prst="actionButtonForwardNex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dirty="0"/>
          </a:p>
        </p:txBody>
      </p:sp>
      <p:sp>
        <p:nvSpPr>
          <p:cNvPr id="31" name="Action Button: Go Forward or Next 30">
            <a:hlinkClick r:id="rId5" action="ppaction://hlinksldjump" highlightClick="1"/>
            <a:extLst>
              <a:ext uri="{FF2B5EF4-FFF2-40B4-BE49-F238E27FC236}">
                <a16:creationId xmlns:a16="http://schemas.microsoft.com/office/drawing/2014/main" id="{7953ECBF-7803-40EE-9053-BB307B6777B7}"/>
              </a:ext>
            </a:extLst>
          </p:cNvPr>
          <p:cNvSpPr/>
          <p:nvPr/>
        </p:nvSpPr>
        <p:spPr>
          <a:xfrm>
            <a:off x="10799898" y="3137983"/>
            <a:ext cx="639036" cy="482292"/>
          </a:xfrm>
          <a:prstGeom prst="actionButtonForwardNex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32" name="Action Button: Go Forward or Next 31">
            <a:hlinkClick r:id="rId6" action="ppaction://hlinksldjump" highlightClick="1"/>
            <a:extLst>
              <a:ext uri="{FF2B5EF4-FFF2-40B4-BE49-F238E27FC236}">
                <a16:creationId xmlns:a16="http://schemas.microsoft.com/office/drawing/2014/main" id="{3D19DA11-E3E7-4099-A283-92366DF0E742}"/>
              </a:ext>
            </a:extLst>
          </p:cNvPr>
          <p:cNvSpPr/>
          <p:nvPr/>
        </p:nvSpPr>
        <p:spPr>
          <a:xfrm>
            <a:off x="10799899" y="3939276"/>
            <a:ext cx="639036" cy="491396"/>
          </a:xfrm>
          <a:prstGeom prst="actionButtonForwardNex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33" name="Action Button: Go Forward or Next 32">
            <a:hlinkClick r:id="rId7" action="ppaction://hlinksldjump" highlightClick="1"/>
            <a:extLst>
              <a:ext uri="{FF2B5EF4-FFF2-40B4-BE49-F238E27FC236}">
                <a16:creationId xmlns:a16="http://schemas.microsoft.com/office/drawing/2014/main" id="{B0D4717A-712C-4601-B623-BD539BC94CF8}"/>
              </a:ext>
            </a:extLst>
          </p:cNvPr>
          <p:cNvSpPr/>
          <p:nvPr/>
        </p:nvSpPr>
        <p:spPr>
          <a:xfrm>
            <a:off x="10768212" y="4770054"/>
            <a:ext cx="639036" cy="490882"/>
          </a:xfrm>
          <a:prstGeom prst="actionButtonForwardNex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34" name="Action Button: Go Forward or Next 33">
            <a:hlinkClick r:id="rId8" action="ppaction://hlinksldjump" highlightClick="1">
              <a:snd r:embed="rId3" name="click.wav"/>
            </a:hlinkClick>
            <a:extLst>
              <a:ext uri="{FF2B5EF4-FFF2-40B4-BE49-F238E27FC236}">
                <a16:creationId xmlns:a16="http://schemas.microsoft.com/office/drawing/2014/main" id="{3B2ABDBC-39BD-4C18-8D14-DB746D623C71}"/>
              </a:ext>
            </a:extLst>
          </p:cNvPr>
          <p:cNvSpPr/>
          <p:nvPr/>
        </p:nvSpPr>
        <p:spPr>
          <a:xfrm>
            <a:off x="10799899" y="5588177"/>
            <a:ext cx="639036" cy="517573"/>
          </a:xfrm>
          <a:prstGeom prst="actionButtonForwardNex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Title 1">
            <a:extLst>
              <a:ext uri="{FF2B5EF4-FFF2-40B4-BE49-F238E27FC236}">
                <a16:creationId xmlns:a16="http://schemas.microsoft.com/office/drawing/2014/main" id="{EAF87E3B-8D5E-4084-B504-88B67506E7A5}"/>
              </a:ext>
            </a:extLst>
          </p:cNvPr>
          <p:cNvSpPr txBox="1">
            <a:spLocks/>
          </p:cNvSpPr>
          <p:nvPr/>
        </p:nvSpPr>
        <p:spPr>
          <a:xfrm>
            <a:off x="3208566" y="6387221"/>
            <a:ext cx="8239493" cy="215703"/>
          </a:xfrm>
          <a:prstGeom prst="rect">
            <a:avLst/>
          </a:prstGeom>
        </p:spPr>
        <p:txBody>
          <a:bodyPr vert="horz" wrap="square" lIns="0" tIns="0" rIns="0" bIns="0" rtlCol="0" anchor="t" anchorCtr="0">
            <a:spAutoFit/>
          </a:bodyPr>
          <a:lstStyle>
            <a:lvl1pPr algn="ctr" defTabSz="457200" rtl="0" eaLnBrk="1" latinLnBrk="0" hangingPunct="1">
              <a:spcBef>
                <a:spcPct val="0"/>
              </a:spcBef>
              <a:buNone/>
              <a:defRPr sz="4200" b="1" kern="1200">
                <a:solidFill>
                  <a:srgbClr val="CD0920"/>
                </a:solidFill>
                <a:latin typeface="Arial"/>
                <a:ea typeface="+mj-ea"/>
                <a:cs typeface="Arial"/>
              </a:defRPr>
            </a:lvl1pPr>
          </a:lstStyle>
          <a:p>
            <a:r>
              <a:rPr lang="en-US" sz="1400" b="0" i="1" dirty="0">
                <a:solidFill>
                  <a:schemeClr val="tx1"/>
                </a:solidFill>
              </a:rPr>
              <a:t>Click on the           button in slide show mode to go directly to the corresponding section. </a:t>
            </a:r>
          </a:p>
        </p:txBody>
      </p:sp>
      <p:sp>
        <p:nvSpPr>
          <p:cNvPr id="36" name="Action Button: Go Forward or Next 35">
            <a:hlinkClick r:id="" action="ppaction://hlinkshowjump?jump=nextslide" highlightClick="1"/>
            <a:extLst>
              <a:ext uri="{FF2B5EF4-FFF2-40B4-BE49-F238E27FC236}">
                <a16:creationId xmlns:a16="http://schemas.microsoft.com/office/drawing/2014/main" id="{A637BBD2-C63D-4C0D-9D95-4E7291272670}"/>
              </a:ext>
            </a:extLst>
          </p:cNvPr>
          <p:cNvSpPr/>
          <p:nvPr/>
        </p:nvSpPr>
        <p:spPr>
          <a:xfrm>
            <a:off x="4909133" y="6405767"/>
            <a:ext cx="335381" cy="197537"/>
          </a:xfrm>
          <a:prstGeom prst="actionButtonForwardNext">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A734CD5C-7C93-42EB-9A5A-E10421887769}"/>
              </a:ext>
            </a:extLst>
          </p:cNvPr>
          <p:cNvSpPr>
            <a:spLocks noGrp="1"/>
          </p:cNvSpPr>
          <p:nvPr>
            <p:ph type="title"/>
          </p:nvPr>
        </p:nvSpPr>
        <p:spPr>
          <a:xfrm>
            <a:off x="739687" y="411589"/>
            <a:ext cx="13167360" cy="769441"/>
          </a:xfrm>
        </p:spPr>
        <p:txBody>
          <a:bodyPr/>
          <a:lstStyle/>
          <a:p>
            <a:r>
              <a:rPr lang="en-US" dirty="0"/>
              <a:t>Table of Contents</a:t>
            </a:r>
          </a:p>
        </p:txBody>
      </p:sp>
    </p:spTree>
    <p:extLst>
      <p:ext uri="{BB962C8B-B14F-4D97-AF65-F5344CB8AC3E}">
        <p14:creationId xmlns:p14="http://schemas.microsoft.com/office/powerpoint/2010/main" val="2438122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0F6D202-B017-416E-A95F-CA28DA965AE6}"/>
              </a:ext>
            </a:extLst>
          </p:cNvPr>
          <p:cNvSpPr>
            <a:spLocks noGrp="1"/>
          </p:cNvSpPr>
          <p:nvPr>
            <p:ph type="title"/>
          </p:nvPr>
        </p:nvSpPr>
        <p:spPr>
          <a:xfrm>
            <a:off x="731520" y="548643"/>
            <a:ext cx="13167360" cy="923330"/>
          </a:xfrm>
        </p:spPr>
        <p:txBody>
          <a:bodyPr/>
          <a:lstStyle/>
          <a:p>
            <a:r>
              <a:rPr lang="en-US" sz="3600" dirty="0"/>
              <a:t>School Building Incident Reporting</a:t>
            </a:r>
            <a:br>
              <a:rPr lang="en-US" sz="1800" dirty="0"/>
            </a:br>
            <a:r>
              <a:rPr lang="en-US" sz="2400" dirty="0"/>
              <a:t>Part 3: Seclusion Worksheet</a:t>
            </a:r>
          </a:p>
        </p:txBody>
      </p:sp>
      <p:sp>
        <p:nvSpPr>
          <p:cNvPr id="6" name="Content Placeholder 2">
            <a:extLst>
              <a:ext uri="{FF2B5EF4-FFF2-40B4-BE49-F238E27FC236}">
                <a16:creationId xmlns:a16="http://schemas.microsoft.com/office/drawing/2014/main" id="{92FC3C6E-EDCB-4AC4-B96C-C5A29C55D0AD}"/>
              </a:ext>
            </a:extLst>
          </p:cNvPr>
          <p:cNvSpPr>
            <a:spLocks noGrp="1"/>
          </p:cNvSpPr>
          <p:nvPr>
            <p:ph idx="1"/>
          </p:nvPr>
        </p:nvSpPr>
        <p:spPr>
          <a:xfrm>
            <a:off x="842731" y="1471973"/>
            <a:ext cx="13167360" cy="4694508"/>
          </a:xfrm>
        </p:spPr>
        <p:txBody>
          <a:bodyPr/>
          <a:lstStyle/>
          <a:p>
            <a:pPr marL="226695" indent="-226695"/>
            <a:r>
              <a:rPr lang="en-US" sz="3200" dirty="0"/>
              <a:t>The next step is entering seclusion incidents per building. It may be helpful to complete the </a:t>
            </a:r>
            <a:r>
              <a:rPr lang="en-US" sz="3200" b="1" dirty="0"/>
              <a:t>Worksheet for Tracking Seclusion Incidents.</a:t>
            </a:r>
            <a:endParaRPr lang="en-US" sz="2800" dirty="0"/>
          </a:p>
          <a:p>
            <a:pPr marL="0" indent="0">
              <a:buNone/>
            </a:pPr>
            <a:endParaRPr lang="en-US" dirty="0"/>
          </a:p>
        </p:txBody>
      </p:sp>
      <p:pic>
        <p:nvPicPr>
          <p:cNvPr id="7" name="Picture 6">
            <a:extLst>
              <a:ext uri="{FF2B5EF4-FFF2-40B4-BE49-F238E27FC236}">
                <a16:creationId xmlns:a16="http://schemas.microsoft.com/office/drawing/2014/main" id="{885796AC-0C1C-430A-A9F7-F6B7B6F354AB}"/>
              </a:ext>
            </a:extLst>
          </p:cNvPr>
          <p:cNvPicPr>
            <a:picLocks noChangeAspect="1"/>
          </p:cNvPicPr>
          <p:nvPr/>
        </p:nvPicPr>
        <p:blipFill>
          <a:blip r:embed="rId2"/>
          <a:stretch>
            <a:fillRect/>
          </a:stretch>
        </p:blipFill>
        <p:spPr>
          <a:xfrm>
            <a:off x="731520" y="2963585"/>
            <a:ext cx="13167360" cy="4186156"/>
          </a:xfrm>
          <a:prstGeom prst="rect">
            <a:avLst/>
          </a:prstGeom>
        </p:spPr>
      </p:pic>
    </p:spTree>
    <p:extLst>
      <p:ext uri="{BB962C8B-B14F-4D97-AF65-F5344CB8AC3E}">
        <p14:creationId xmlns:p14="http://schemas.microsoft.com/office/powerpoint/2010/main" val="4216903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0F6D202-B017-416E-A95F-CA28DA965AE6}"/>
              </a:ext>
            </a:extLst>
          </p:cNvPr>
          <p:cNvSpPr>
            <a:spLocks noGrp="1"/>
          </p:cNvSpPr>
          <p:nvPr>
            <p:ph type="title"/>
          </p:nvPr>
        </p:nvSpPr>
        <p:spPr>
          <a:xfrm>
            <a:off x="731520" y="548643"/>
            <a:ext cx="13167360" cy="923330"/>
          </a:xfrm>
        </p:spPr>
        <p:txBody>
          <a:bodyPr/>
          <a:lstStyle/>
          <a:p>
            <a:r>
              <a:rPr lang="en-US" sz="3600" dirty="0"/>
              <a:t>School Building Incident Reporting</a:t>
            </a:r>
            <a:br>
              <a:rPr lang="en-US" sz="2000" dirty="0"/>
            </a:br>
            <a:r>
              <a:rPr lang="en-US" sz="2400" dirty="0"/>
              <a:t>Part 3: Seclusion Worksheet </a:t>
            </a:r>
          </a:p>
        </p:txBody>
      </p:sp>
      <p:sp>
        <p:nvSpPr>
          <p:cNvPr id="10" name="TextBox 9">
            <a:extLst>
              <a:ext uri="{FF2B5EF4-FFF2-40B4-BE49-F238E27FC236}">
                <a16:creationId xmlns:a16="http://schemas.microsoft.com/office/drawing/2014/main" id="{267827EB-B07E-435A-933E-484CCAEA7A43}"/>
              </a:ext>
            </a:extLst>
          </p:cNvPr>
          <p:cNvSpPr txBox="1"/>
          <p:nvPr/>
        </p:nvSpPr>
        <p:spPr>
          <a:xfrm>
            <a:off x="731520" y="1600609"/>
            <a:ext cx="12922696" cy="5078313"/>
          </a:xfrm>
          <a:prstGeom prst="rect">
            <a:avLst/>
          </a:prstGeom>
          <a:noFill/>
        </p:spPr>
        <p:txBody>
          <a:bodyPr wrap="square" lIns="91440" tIns="45720" rIns="91440" bIns="45720" anchor="t">
            <a:spAutoFit/>
          </a:bodyPr>
          <a:lstStyle/>
          <a:p>
            <a:pPr marL="342900" indent="-342900">
              <a:buFont typeface="Arial" panose="020B0604020202020204" pitchFamily="34" charset="0"/>
              <a:buChar char="•"/>
            </a:pPr>
            <a:r>
              <a:rPr lang="en-US" sz="2000" b="1" dirty="0">
                <a:latin typeface="Arial" panose="020B0604020202020204" pitchFamily="34" charset="0"/>
                <a:cs typeface="Arial" panose="020B0604020202020204" pitchFamily="34" charset="0"/>
              </a:rPr>
              <a:t>School Building Name: </a:t>
            </a:r>
            <a:r>
              <a:rPr lang="en-US" sz="2000" dirty="0">
                <a:latin typeface="Arial" panose="020B0604020202020204" pitchFamily="34" charset="0"/>
                <a:cs typeface="Arial" panose="020B0604020202020204" pitchFamily="34" charset="0"/>
              </a:rPr>
              <a:t>List the name of the specific school building in the district that you are reporting on.</a:t>
            </a:r>
          </a:p>
          <a:p>
            <a:pPr marL="171450" indent="-171450">
              <a:buFont typeface="Arial" panose="020B0604020202020204" pitchFamily="34" charset="0"/>
              <a:buChar char="•"/>
            </a:pPr>
            <a:endParaRPr lang="en-US" sz="1200" b="1" dirty="0">
              <a:latin typeface="Arial" panose="020B0604020202020204" pitchFamily="34" charset="0"/>
              <a:cs typeface="Arial" panose="020B0604020202020204" pitchFamily="34" charset="0"/>
            </a:endParaRPr>
          </a:p>
          <a:p>
            <a:pPr marL="226695" indent="-226695">
              <a:buFont typeface="Arial" panose="020B0604020202020204" pitchFamily="34" charset="0"/>
              <a:buChar char="•"/>
            </a:pPr>
            <a:endParaRPr lang="en-US" sz="400" b="1"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b="1" dirty="0">
                <a:latin typeface="Arial" panose="020B0604020202020204" pitchFamily="34" charset="0"/>
                <a:cs typeface="Arial" panose="020B0604020202020204" pitchFamily="34" charset="0"/>
              </a:rPr>
              <a:t>Trauma-Informed Approaches: </a:t>
            </a:r>
            <a:r>
              <a:rPr lang="en-US" sz="2000" dirty="0">
                <a:latin typeface="Arial" panose="020B0604020202020204" pitchFamily="34" charset="0"/>
                <a:cs typeface="Arial" panose="020B0604020202020204" pitchFamily="34" charset="0"/>
              </a:rPr>
              <a:t>See </a:t>
            </a:r>
            <a:r>
              <a:rPr lang="en-US" sz="2000" dirty="0">
                <a:latin typeface="Arial" panose="020B0604020202020204" pitchFamily="34" charset="0"/>
                <a:cs typeface="Arial" panose="020B0604020202020204" pitchFamily="34" charset="0"/>
                <a:hlinkClick r:id="rId2" action="ppaction://hlinksldjump"/>
              </a:rPr>
              <a:t>slide 15</a:t>
            </a:r>
            <a:r>
              <a:rPr lang="en-US" sz="2000" dirty="0">
                <a:latin typeface="Arial" panose="020B0604020202020204" pitchFamily="34" charset="0"/>
                <a:cs typeface="Arial" panose="020B0604020202020204" pitchFamily="34" charset="0"/>
              </a:rPr>
              <a:t> for review.</a:t>
            </a:r>
            <a:endParaRPr lang="en-US" sz="2000" b="1"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2000" b="1"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b="1" dirty="0">
                <a:latin typeface="Arial" panose="020B0604020202020204" pitchFamily="34" charset="0"/>
                <a:cs typeface="Arial" panose="020B0604020202020204" pitchFamily="34" charset="0"/>
              </a:rPr>
              <a:t>Trained Staff: </a:t>
            </a:r>
            <a:r>
              <a:rPr lang="en-US" sz="2000" dirty="0">
                <a:latin typeface="Arial" panose="020B0604020202020204" pitchFamily="34" charset="0"/>
                <a:cs typeface="Arial" panose="020B0604020202020204" pitchFamily="34" charset="0"/>
              </a:rPr>
              <a:t>See </a:t>
            </a:r>
            <a:r>
              <a:rPr lang="en-US" sz="2000" dirty="0">
                <a:latin typeface="Arial" panose="020B0604020202020204" pitchFamily="34" charset="0"/>
                <a:cs typeface="Arial" panose="020B0604020202020204" pitchFamily="34" charset="0"/>
                <a:hlinkClick r:id="rId3" action="ppaction://hlinksldjump"/>
              </a:rPr>
              <a:t>slide 16</a:t>
            </a:r>
            <a:r>
              <a:rPr lang="en-US" sz="2000" dirty="0">
                <a:latin typeface="Arial" panose="020B0604020202020204" pitchFamily="34" charset="0"/>
                <a:cs typeface="Arial" panose="020B0604020202020204" pitchFamily="34" charset="0"/>
              </a:rPr>
              <a:t> for review.</a:t>
            </a:r>
            <a:endParaRPr lang="en-US" sz="2000" b="1"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2000" b="1" dirty="0">
              <a:latin typeface="Arial" panose="020B0604020202020204" pitchFamily="34" charset="0"/>
              <a:cs typeface="Arial" panose="020B0604020202020204" pitchFamily="34" charset="0"/>
            </a:endParaRPr>
          </a:p>
          <a:p>
            <a:pPr marL="342900" marR="0" lvl="0" indent="-342900" algn="l" defTabSz="54861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1" dirty="0">
                <a:latin typeface="Arial"/>
                <a:cs typeface="Arial"/>
              </a:rPr>
              <a:t>Total Incidents</a:t>
            </a:r>
            <a:r>
              <a:rPr lang="en-US" sz="2000" dirty="0">
                <a:latin typeface="Arial"/>
                <a:cs typeface="Arial"/>
              </a:rPr>
              <a:t>: List the total number of incidents of seclusion, in the specific building, during the 2021-2022 school year. </a:t>
            </a:r>
            <a:r>
              <a:rPr kumimoji="0" lang="en-US" sz="2000" b="0" i="0" u="none" strike="noStrike" kern="1200" cap="none" spc="0" normalizeH="0" baseline="0" noProof="0" dirty="0">
                <a:ln>
                  <a:noFill/>
                </a:ln>
                <a:solidFill>
                  <a:prstClr val="black"/>
                </a:solidFill>
                <a:effectLst/>
                <a:uLnTx/>
                <a:uFillTx/>
                <a:latin typeface="Arial"/>
                <a:ea typeface="+mn-ea"/>
                <a:cs typeface="Arial"/>
              </a:rPr>
              <a:t>See </a:t>
            </a:r>
            <a:r>
              <a:rPr kumimoji="0" lang="en-US" sz="2000" b="0" i="0" u="none" strike="noStrike" kern="1200" cap="none" spc="0" normalizeH="0" baseline="0" noProof="0" dirty="0">
                <a:ln>
                  <a:noFill/>
                </a:ln>
                <a:solidFill>
                  <a:prstClr val="black"/>
                </a:solidFill>
                <a:effectLst/>
                <a:uLnTx/>
                <a:uFillTx/>
                <a:latin typeface="Arial"/>
                <a:ea typeface="+mn-ea"/>
                <a:cs typeface="Arial"/>
                <a:hlinkClick r:id="rId4"/>
              </a:rPr>
              <a:t>Restraint and Seclusion Definitions</a:t>
            </a:r>
            <a:r>
              <a:rPr kumimoji="0" lang="en-US" sz="2000" b="0" i="0" u="none" strike="noStrike" kern="1200" cap="none" spc="0" normalizeH="0" baseline="0" noProof="0" dirty="0">
                <a:ln>
                  <a:noFill/>
                </a:ln>
                <a:solidFill>
                  <a:prstClr val="black"/>
                </a:solidFill>
                <a:effectLst/>
                <a:uLnTx/>
                <a:uFillTx/>
                <a:latin typeface="Arial"/>
                <a:ea typeface="+mn-ea"/>
                <a:cs typeface="Arial"/>
              </a:rPr>
              <a:t> </a:t>
            </a:r>
            <a:r>
              <a:rPr kumimoji="0" lang="en-US" sz="2000" b="0" i="0" u="none" strike="noStrike" kern="1200" cap="none" spc="0" normalizeH="0" baseline="0" noProof="0">
                <a:ln>
                  <a:noFill/>
                </a:ln>
                <a:solidFill>
                  <a:prstClr val="black"/>
                </a:solidFill>
                <a:effectLst/>
                <a:uLnTx/>
                <a:uFillTx/>
                <a:latin typeface="Arial"/>
                <a:ea typeface="+mn-ea"/>
                <a:cs typeface="Arial"/>
              </a:rPr>
              <a:t>for guidance. </a:t>
            </a:r>
            <a:endParaRPr kumimoji="0" lang="en-US" sz="2000" b="0" i="0" u="none" strike="noStrike" kern="1200" cap="none" spc="0" normalizeH="0" baseline="0" noProof="0" dirty="0">
              <a:ln>
                <a:noFill/>
              </a:ln>
              <a:solidFill>
                <a:prstClr val="black"/>
              </a:solidFill>
              <a:effectLst/>
              <a:uLnTx/>
              <a:uFillTx/>
              <a:latin typeface="Arial"/>
              <a:ea typeface="+mn-ea"/>
              <a:cs typeface="Arial"/>
            </a:endParaRPr>
          </a:p>
          <a:p>
            <a:pPr marL="342900" indent="-342900">
              <a:buFont typeface="Arial" panose="020B0604020202020204" pitchFamily="34" charset="0"/>
              <a:buChar char="•"/>
            </a:pPr>
            <a:endParaRPr lang="en-US" sz="800" b="1" dirty="0">
              <a:latin typeface="Arial"/>
              <a:cs typeface="Arial"/>
            </a:endParaRPr>
          </a:p>
          <a:p>
            <a:pPr marL="342900" indent="-342900">
              <a:buFont typeface="Arial" panose="020B0604020202020204" pitchFamily="34" charset="0"/>
              <a:buChar char="•"/>
            </a:pPr>
            <a:endParaRPr lang="en-US" sz="2000" b="1"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b="1" dirty="0">
                <a:latin typeface="Arial" panose="020B0604020202020204" pitchFamily="34" charset="0"/>
                <a:cs typeface="Arial" panose="020B0604020202020204" pitchFamily="34" charset="0"/>
              </a:rPr>
              <a:t>Total Incidents of Seclusion- Students with IEPs: </a:t>
            </a:r>
            <a:r>
              <a:rPr lang="en-US" sz="2000" dirty="0">
                <a:latin typeface="Arial" panose="020B0604020202020204" pitchFamily="34" charset="0"/>
                <a:cs typeface="Arial" panose="020B0604020202020204" pitchFamily="34" charset="0"/>
              </a:rPr>
              <a:t>Of the total number of incidents of seclusion, how many incidents involved a student with an IEP? The number entered must </a:t>
            </a:r>
            <a:r>
              <a:rPr lang="en-US" sz="2000" b="1" dirty="0">
                <a:latin typeface="Arial" panose="020B0604020202020204" pitchFamily="34" charset="0"/>
                <a:cs typeface="Arial" panose="020B0604020202020204" pitchFamily="34" charset="0"/>
              </a:rPr>
              <a:t>not</a:t>
            </a:r>
            <a:r>
              <a:rPr lang="en-US" sz="2000" dirty="0">
                <a:latin typeface="Arial" panose="020B0604020202020204" pitchFamily="34" charset="0"/>
                <a:cs typeface="Arial" panose="020B0604020202020204" pitchFamily="34" charset="0"/>
              </a:rPr>
              <a:t> exceed the total incidents of restraint you provided in the previous question.</a:t>
            </a:r>
          </a:p>
          <a:p>
            <a:pPr marL="342900" indent="-34290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b="1" dirty="0">
                <a:latin typeface="Arial" panose="020B0604020202020204" pitchFamily="34" charset="0"/>
                <a:cs typeface="Arial" panose="020B0604020202020204" pitchFamily="34" charset="0"/>
              </a:rPr>
              <a:t>Multiple Incidents: </a:t>
            </a:r>
            <a:r>
              <a:rPr lang="en-US" sz="2000" dirty="0">
                <a:latin typeface="Arial" panose="020B0604020202020204" pitchFamily="34" charset="0"/>
                <a:cs typeface="Arial" panose="020B0604020202020204" pitchFamily="34" charset="0"/>
              </a:rPr>
              <a:t>Provide the number of students who had more than one seclusion. Include both IEP and non-IEP students. The number entered must </a:t>
            </a:r>
            <a:r>
              <a:rPr lang="en-US" sz="2000" b="1" dirty="0">
                <a:latin typeface="Arial" panose="020B0604020202020204" pitchFamily="34" charset="0"/>
                <a:cs typeface="Arial" panose="020B0604020202020204" pitchFamily="34" charset="0"/>
              </a:rPr>
              <a:t>not </a:t>
            </a:r>
            <a:r>
              <a:rPr lang="en-US" sz="2000" dirty="0">
                <a:latin typeface="Arial" panose="020B0604020202020204" pitchFamily="34" charset="0"/>
                <a:cs typeface="Arial" panose="020B0604020202020204" pitchFamily="34" charset="0"/>
              </a:rPr>
              <a:t>exceed the total incidents of restraint you provided in the prior question.</a:t>
            </a:r>
          </a:p>
        </p:txBody>
      </p:sp>
    </p:spTree>
    <p:extLst>
      <p:ext uri="{BB962C8B-B14F-4D97-AF65-F5344CB8AC3E}">
        <p14:creationId xmlns:p14="http://schemas.microsoft.com/office/powerpoint/2010/main" val="2025897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0F6D202-B017-416E-A95F-CA28DA965AE6}"/>
              </a:ext>
            </a:extLst>
          </p:cNvPr>
          <p:cNvSpPr>
            <a:spLocks noGrp="1"/>
          </p:cNvSpPr>
          <p:nvPr>
            <p:ph type="title"/>
          </p:nvPr>
        </p:nvSpPr>
        <p:spPr>
          <a:xfrm>
            <a:off x="731520" y="548643"/>
            <a:ext cx="13167360" cy="923330"/>
          </a:xfrm>
        </p:spPr>
        <p:txBody>
          <a:bodyPr/>
          <a:lstStyle/>
          <a:p>
            <a:r>
              <a:rPr lang="en-US" sz="3600" dirty="0"/>
              <a:t>School Building Incident Reporting</a:t>
            </a:r>
            <a:br>
              <a:rPr lang="en-US" sz="2000" dirty="0"/>
            </a:br>
            <a:r>
              <a:rPr lang="en-US" sz="2400" dirty="0"/>
              <a:t>Part 3: Seclusion Worksheet </a:t>
            </a:r>
          </a:p>
        </p:txBody>
      </p:sp>
      <p:sp>
        <p:nvSpPr>
          <p:cNvPr id="10" name="TextBox 9">
            <a:extLst>
              <a:ext uri="{FF2B5EF4-FFF2-40B4-BE49-F238E27FC236}">
                <a16:creationId xmlns:a16="http://schemas.microsoft.com/office/drawing/2014/main" id="{267827EB-B07E-435A-933E-484CCAEA7A43}"/>
              </a:ext>
            </a:extLst>
          </p:cNvPr>
          <p:cNvSpPr txBox="1"/>
          <p:nvPr/>
        </p:nvSpPr>
        <p:spPr>
          <a:xfrm>
            <a:off x="731520" y="1600609"/>
            <a:ext cx="12922696" cy="5416868"/>
          </a:xfrm>
          <a:prstGeom prst="rect">
            <a:avLst/>
          </a:prstGeom>
          <a:noFill/>
        </p:spPr>
        <p:txBody>
          <a:bodyPr wrap="square">
            <a:spAutoFit/>
          </a:bodyPr>
          <a:lstStyle/>
          <a:p>
            <a:pPr marL="342900" indent="-342900">
              <a:buFont typeface="Arial" panose="020B0604020202020204" pitchFamily="34" charset="0"/>
              <a:buChar char="•"/>
            </a:pPr>
            <a:r>
              <a:rPr lang="en-US" sz="2000" b="1" dirty="0">
                <a:latin typeface="Arial" panose="020B0604020202020204" pitchFamily="34" charset="0"/>
                <a:cs typeface="Arial" panose="020B0604020202020204" pitchFamily="34" charset="0"/>
              </a:rPr>
              <a:t>Created or Revised Functional Behavioral Assessment: </a:t>
            </a:r>
            <a:r>
              <a:rPr lang="en-US" sz="2000" dirty="0">
                <a:latin typeface="Arial" panose="020B0604020202020204" pitchFamily="34" charset="0"/>
                <a:cs typeface="Arial" panose="020B0604020202020204" pitchFamily="34" charset="0"/>
              </a:rPr>
              <a:t>Of the total number of seclusion incidents, provide the number of incidents which resulted in the creation or amendment of a functional behavioral assessment (FBA).</a:t>
            </a:r>
            <a:endParaRPr lang="en-US" sz="28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b="1" dirty="0">
                <a:latin typeface="Arial" panose="020B0604020202020204" pitchFamily="34" charset="0"/>
                <a:cs typeface="Arial" panose="020B0604020202020204" pitchFamily="34" charset="0"/>
              </a:rPr>
              <a:t>Created or Revised Behavior Intervention Plan: </a:t>
            </a:r>
            <a:r>
              <a:rPr lang="en-US" sz="2000" dirty="0">
                <a:latin typeface="Arial" panose="020B0604020202020204" pitchFamily="34" charset="0"/>
                <a:cs typeface="Arial" panose="020B0604020202020204" pitchFamily="34" charset="0"/>
              </a:rPr>
              <a:t>Of the total number of seclusion incidents, provide the number of incidents which resulted in the creation or amendment of a behavior intervention plan (BIP).</a:t>
            </a:r>
          </a:p>
          <a:p>
            <a:pPr marL="226695" indent="-226695">
              <a:buFont typeface="Arial" panose="020B0604020202020204" pitchFamily="34" charset="0"/>
              <a:buChar char="•"/>
            </a:pPr>
            <a:endParaRPr lang="en-US" sz="1200" b="1"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b="1" dirty="0">
                <a:latin typeface="Arial" panose="020B0604020202020204" pitchFamily="34" charset="0"/>
                <a:cs typeface="Arial" panose="020B0604020202020204" pitchFamily="34" charset="0"/>
              </a:rPr>
              <a:t>Seclusion Resulting in Suspension: </a:t>
            </a:r>
            <a:r>
              <a:rPr lang="en-US" sz="2000" dirty="0">
                <a:latin typeface="Arial" panose="020B0604020202020204" pitchFamily="34" charset="0"/>
                <a:cs typeface="Arial" panose="020B0604020202020204" pitchFamily="34" charset="0"/>
              </a:rPr>
              <a:t>Of the total number of seclusion incidents, provide the number of those incidents which resulted in suspension.</a:t>
            </a:r>
          </a:p>
          <a:p>
            <a:pPr marL="342900" indent="-342900">
              <a:buFont typeface="Arial" panose="020B0604020202020204" pitchFamily="34" charset="0"/>
              <a:buChar char="•"/>
            </a:pPr>
            <a:endParaRPr lang="en-US" sz="2000" b="1"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b="1" dirty="0">
                <a:latin typeface="Arial" panose="020B0604020202020204" pitchFamily="34" charset="0"/>
                <a:cs typeface="Arial" panose="020B0604020202020204" pitchFamily="34" charset="0"/>
              </a:rPr>
              <a:t>Seclusion Resulting in Expulsion: </a:t>
            </a:r>
            <a:r>
              <a:rPr lang="en-US" sz="2000" dirty="0">
                <a:latin typeface="Arial" panose="020B0604020202020204" pitchFamily="34" charset="0"/>
                <a:cs typeface="Arial" panose="020B0604020202020204" pitchFamily="34" charset="0"/>
              </a:rPr>
              <a:t>Of the total number of seclusion incidents, provide the number of those incidents which resulted in expulsion.</a:t>
            </a:r>
          </a:p>
          <a:p>
            <a:pPr marL="342900" indent="-342900">
              <a:buFont typeface="Arial" panose="020B0604020202020204" pitchFamily="34" charset="0"/>
              <a:buChar char="•"/>
            </a:pPr>
            <a:endParaRPr lang="en-US" sz="2000" b="1"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b="1" dirty="0">
                <a:latin typeface="Arial" panose="020B0604020202020204" pitchFamily="34" charset="0"/>
                <a:cs typeface="Arial" panose="020B0604020202020204" pitchFamily="34" charset="0"/>
              </a:rPr>
              <a:t>Seclusion Resulting in Injury to Students: </a:t>
            </a:r>
            <a:r>
              <a:rPr lang="en-US" sz="2000" dirty="0">
                <a:latin typeface="Arial" panose="020B0604020202020204" pitchFamily="34" charset="0"/>
                <a:cs typeface="Arial" panose="020B0604020202020204" pitchFamily="34" charset="0"/>
              </a:rPr>
              <a:t>Of the total number of seclusion incidents, provide the number of incidents when students were injured.</a:t>
            </a:r>
          </a:p>
          <a:p>
            <a:pPr marL="342900" indent="-342900">
              <a:buFont typeface="Arial" panose="020B0604020202020204" pitchFamily="34" charset="0"/>
              <a:buChar char="•"/>
            </a:pPr>
            <a:endParaRPr lang="en-US" sz="2000" b="1"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b="1" dirty="0">
                <a:latin typeface="Arial" panose="020B0604020202020204" pitchFamily="34" charset="0"/>
                <a:cs typeface="Arial" panose="020B0604020202020204" pitchFamily="34" charset="0"/>
              </a:rPr>
              <a:t>Seclusion Resulting in Injury to Staff: </a:t>
            </a:r>
            <a:r>
              <a:rPr lang="en-US" sz="2000" dirty="0">
                <a:latin typeface="Arial" panose="020B0604020202020204" pitchFamily="34" charset="0"/>
                <a:cs typeface="Arial" panose="020B0604020202020204" pitchFamily="34" charset="0"/>
              </a:rPr>
              <a:t>Of the total number of seclusion incidents, provide the number incidents when staff were injured.</a:t>
            </a:r>
            <a:endParaRPr 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53391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0F6D202-B017-416E-A95F-CA28DA965AE6}"/>
              </a:ext>
            </a:extLst>
          </p:cNvPr>
          <p:cNvSpPr>
            <a:spLocks noGrp="1"/>
          </p:cNvSpPr>
          <p:nvPr>
            <p:ph type="title"/>
          </p:nvPr>
        </p:nvSpPr>
        <p:spPr>
          <a:xfrm>
            <a:off x="731520" y="548643"/>
            <a:ext cx="13167360" cy="1046440"/>
          </a:xfrm>
        </p:spPr>
        <p:txBody>
          <a:bodyPr/>
          <a:lstStyle/>
          <a:p>
            <a:r>
              <a:rPr lang="en-US" sz="4400" dirty="0"/>
              <a:t>School Building Incident Reporting</a:t>
            </a:r>
            <a:br>
              <a:rPr lang="en-US" sz="2400" dirty="0"/>
            </a:br>
            <a:r>
              <a:rPr lang="en-US" sz="2400" dirty="0"/>
              <a:t>Part 3: Seclusion Incidents by Disability Category Worksheet</a:t>
            </a:r>
          </a:p>
        </p:txBody>
      </p:sp>
      <p:sp>
        <p:nvSpPr>
          <p:cNvPr id="10" name="Rectangle 9">
            <a:extLst>
              <a:ext uri="{FF2B5EF4-FFF2-40B4-BE49-F238E27FC236}">
                <a16:creationId xmlns:a16="http://schemas.microsoft.com/office/drawing/2014/main" id="{E9D0B124-44E4-4FA1-8581-05FFEB560CA6}"/>
              </a:ext>
            </a:extLst>
          </p:cNvPr>
          <p:cNvSpPr/>
          <p:nvPr/>
        </p:nvSpPr>
        <p:spPr>
          <a:xfrm>
            <a:off x="1581665" y="1649406"/>
            <a:ext cx="4659597" cy="6155531"/>
          </a:xfrm>
          <a:prstGeom prst="rect">
            <a:avLst/>
          </a:prstGeom>
        </p:spPr>
        <p:txBody>
          <a:bodyPr wrap="square" anchor="t">
            <a:spAutoFit/>
          </a:bodyPr>
          <a:lstStyle/>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The next step is completion of the </a:t>
            </a:r>
            <a:r>
              <a:rPr lang="en-US" sz="2400" b="1" dirty="0">
                <a:latin typeface="Arial" panose="020B0604020202020204" pitchFamily="34" charset="0"/>
                <a:cs typeface="Arial" panose="020B0604020202020204" pitchFamily="34" charset="0"/>
              </a:rPr>
              <a:t>Worksheet for Seclusion Incidents by Disability Category</a:t>
            </a:r>
            <a:r>
              <a:rPr lang="en-US" sz="2400" dirty="0">
                <a:latin typeface="Arial" panose="020B0604020202020204" pitchFamily="34" charset="0"/>
                <a:cs typeface="Arial" panose="020B0604020202020204" pitchFamily="34" charset="0"/>
              </a:rPr>
              <a:t> specific to </a:t>
            </a:r>
            <a:r>
              <a:rPr lang="en-US" sz="2400" b="1" dirty="0">
                <a:latin typeface="Arial" panose="020B0604020202020204" pitchFamily="34" charset="0"/>
                <a:cs typeface="Arial" panose="020B0604020202020204" pitchFamily="34" charset="0"/>
              </a:rPr>
              <a:t>each</a:t>
            </a:r>
            <a:r>
              <a:rPr lang="en-US" sz="2400" dirty="0">
                <a:latin typeface="Arial" panose="020B0604020202020204" pitchFamily="34" charset="0"/>
                <a:cs typeface="Arial" panose="020B0604020202020204" pitchFamily="34" charset="0"/>
              </a:rPr>
              <a:t> building in your district.</a:t>
            </a:r>
          </a:p>
          <a:p>
            <a:pPr marL="342900" indent="-34290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For the </a:t>
            </a:r>
            <a:r>
              <a:rPr lang="en-US" sz="2400" b="1" dirty="0">
                <a:latin typeface="Arial" panose="020B0604020202020204" pitchFamily="34" charset="0"/>
                <a:cs typeface="Arial" panose="020B0604020202020204" pitchFamily="34" charset="0"/>
              </a:rPr>
              <a:t>total incidents </a:t>
            </a:r>
            <a:r>
              <a:rPr lang="en-US" sz="2400" dirty="0">
                <a:latin typeface="Arial" panose="020B0604020202020204" pitchFamily="34" charset="0"/>
                <a:cs typeface="Arial" panose="020B0604020202020204" pitchFamily="34" charset="0"/>
              </a:rPr>
              <a:t>of seclusion for students with IEPs in your building, provide the amount of each disability category. The total number of students in each category should </a:t>
            </a:r>
            <a:r>
              <a:rPr lang="en-US" sz="2400" b="1" dirty="0">
                <a:latin typeface="Arial" panose="020B0604020202020204" pitchFamily="34" charset="0"/>
                <a:cs typeface="Arial" panose="020B0604020202020204" pitchFamily="34" charset="0"/>
              </a:rPr>
              <a:t>NOT</a:t>
            </a:r>
            <a:r>
              <a:rPr lang="en-US" sz="2400" dirty="0">
                <a:latin typeface="Arial" panose="020B0604020202020204" pitchFamily="34" charset="0"/>
                <a:cs typeface="Arial" panose="020B0604020202020204" pitchFamily="34" charset="0"/>
              </a:rPr>
              <a:t> exceed the numbered entered on the previous page.</a:t>
            </a:r>
          </a:p>
          <a:p>
            <a:pPr marL="285750" indent="-285750">
              <a:buFont typeface="Arial" panose="020B0604020202020204" pitchFamily="34" charset="0"/>
              <a:buChar char="•"/>
            </a:pPr>
            <a:endParaRPr lang="en-US" sz="18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p:txBody>
      </p:sp>
      <p:sp>
        <p:nvSpPr>
          <p:cNvPr id="11" name="Content Placeholder 2">
            <a:extLst>
              <a:ext uri="{FF2B5EF4-FFF2-40B4-BE49-F238E27FC236}">
                <a16:creationId xmlns:a16="http://schemas.microsoft.com/office/drawing/2014/main" id="{7E0BE3C5-4A4F-42F6-9517-46CDE69EB878}"/>
              </a:ext>
            </a:extLst>
          </p:cNvPr>
          <p:cNvSpPr>
            <a:spLocks noGrp="1"/>
          </p:cNvSpPr>
          <p:nvPr>
            <p:ph idx="1"/>
          </p:nvPr>
        </p:nvSpPr>
        <p:spPr>
          <a:xfrm>
            <a:off x="7982041" y="4114800"/>
            <a:ext cx="5796417" cy="2253249"/>
          </a:xfrm>
        </p:spPr>
        <p:txBody>
          <a:bodyPr/>
          <a:lstStyle/>
          <a:p>
            <a:pPr marL="271780" indent="-271780"/>
            <a:endParaRPr lang="en-US" sz="2000" dirty="0">
              <a:latin typeface="Arial" panose="020B0604020202020204" pitchFamily="34" charset="0"/>
              <a:cs typeface="Arial" panose="020B0604020202020204" pitchFamily="34" charset="0"/>
            </a:endParaRPr>
          </a:p>
          <a:p>
            <a:pPr marL="271780" indent="-271780"/>
            <a:endParaRPr lang="en-US" sz="2000" dirty="0">
              <a:latin typeface="Arial" panose="020B0604020202020204" pitchFamily="34" charset="0"/>
              <a:cs typeface="Arial" panose="020B0604020202020204" pitchFamily="34" charset="0"/>
            </a:endParaRPr>
          </a:p>
          <a:p>
            <a:pPr marL="271780" indent="-271780"/>
            <a:r>
              <a:rPr lang="en-US" sz="2000" b="1" dirty="0"/>
              <a:t>If you did not have any students secluded during the 2021-2022 school year, OR the students secluded in your building did NOT have IEPs, do not enter any information.</a:t>
            </a:r>
          </a:p>
        </p:txBody>
      </p:sp>
      <p:pic>
        <p:nvPicPr>
          <p:cNvPr id="7" name="Picture 6">
            <a:extLst>
              <a:ext uri="{FF2B5EF4-FFF2-40B4-BE49-F238E27FC236}">
                <a16:creationId xmlns:a16="http://schemas.microsoft.com/office/drawing/2014/main" id="{FA66C7FF-D590-4B76-BD48-25535AFA7F92}"/>
              </a:ext>
            </a:extLst>
          </p:cNvPr>
          <p:cNvPicPr>
            <a:picLocks noChangeAspect="1"/>
          </p:cNvPicPr>
          <p:nvPr/>
        </p:nvPicPr>
        <p:blipFill>
          <a:blip r:embed="rId2"/>
          <a:srcRect/>
          <a:stretch/>
        </p:blipFill>
        <p:spPr>
          <a:xfrm>
            <a:off x="7315200" y="1649406"/>
            <a:ext cx="6463258" cy="277215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66244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0F6D202-B017-416E-A95F-CA28DA965AE6}"/>
              </a:ext>
            </a:extLst>
          </p:cNvPr>
          <p:cNvSpPr>
            <a:spLocks noGrp="1"/>
          </p:cNvSpPr>
          <p:nvPr>
            <p:ph type="title"/>
          </p:nvPr>
        </p:nvSpPr>
        <p:spPr>
          <a:xfrm>
            <a:off x="731520" y="548643"/>
            <a:ext cx="13167360" cy="615553"/>
          </a:xfrm>
        </p:spPr>
        <p:txBody>
          <a:bodyPr/>
          <a:lstStyle/>
          <a:p>
            <a:r>
              <a:rPr lang="en-US" sz="4000" dirty="0">
                <a:latin typeface="Arial" panose="020B0604020202020204" pitchFamily="34" charset="0"/>
                <a:cs typeface="Arial" panose="020B0604020202020204" pitchFamily="34" charset="0"/>
              </a:rPr>
              <a:t>Completing the Report</a:t>
            </a:r>
          </a:p>
        </p:txBody>
      </p:sp>
      <p:sp>
        <p:nvSpPr>
          <p:cNvPr id="10" name="TextBox 9">
            <a:extLst>
              <a:ext uri="{FF2B5EF4-FFF2-40B4-BE49-F238E27FC236}">
                <a16:creationId xmlns:a16="http://schemas.microsoft.com/office/drawing/2014/main" id="{267827EB-B07E-435A-933E-484CCAEA7A43}"/>
              </a:ext>
            </a:extLst>
          </p:cNvPr>
          <p:cNvSpPr txBox="1"/>
          <p:nvPr/>
        </p:nvSpPr>
        <p:spPr>
          <a:xfrm>
            <a:off x="731520" y="1600609"/>
            <a:ext cx="12922696" cy="5509200"/>
          </a:xfrm>
          <a:prstGeom prst="rect">
            <a:avLst/>
          </a:prstGeom>
          <a:noFill/>
        </p:spPr>
        <p:txBody>
          <a:bodyPr wrap="square">
            <a:spAutoFit/>
          </a:bodyPr>
          <a:lstStyle/>
          <a:p>
            <a:pPr marL="342900" indent="-342900">
              <a:buFont typeface="Arial" panose="020B0604020202020204" pitchFamily="34" charset="0"/>
              <a:buChar char="•"/>
            </a:pPr>
            <a:r>
              <a:rPr lang="en-US" sz="3200" b="1" u="sng" dirty="0">
                <a:latin typeface="Arial" panose="020B0604020202020204" pitchFamily="34" charset="0"/>
                <a:cs typeface="Arial" panose="020B0604020202020204" pitchFamily="34" charset="0"/>
              </a:rPr>
              <a:t>Both</a:t>
            </a:r>
            <a:r>
              <a:rPr lang="en-US" sz="3200" dirty="0">
                <a:latin typeface="Arial" panose="020B0604020202020204" pitchFamily="34" charset="0"/>
                <a:cs typeface="Arial" panose="020B0604020202020204" pitchFamily="34" charset="0"/>
              </a:rPr>
              <a:t> district section and all building sections must be completed to get credit for the data collection</a:t>
            </a:r>
          </a:p>
          <a:p>
            <a:pPr marL="342900" indent="-342900">
              <a:buFont typeface="Arial" panose="020B0604020202020204" pitchFamily="34" charset="0"/>
              <a:buChar char="•"/>
            </a:pPr>
            <a:endParaRPr lang="en-US" sz="32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3200" dirty="0">
                <a:latin typeface="Arial" panose="020B0604020202020204" pitchFamily="34" charset="0"/>
                <a:cs typeface="Arial" panose="020B0604020202020204" pitchFamily="34" charset="0"/>
              </a:rPr>
              <a:t>Once your district has completed the data collection, your </a:t>
            </a:r>
            <a:r>
              <a:rPr lang="en-US" sz="3200" b="1" dirty="0">
                <a:latin typeface="Arial" panose="020B0604020202020204" pitchFamily="34" charset="0"/>
                <a:cs typeface="Arial" panose="020B0604020202020204" pitchFamily="34" charset="0"/>
              </a:rPr>
              <a:t>superintendent</a:t>
            </a:r>
            <a:r>
              <a:rPr lang="en-US" sz="3200" dirty="0">
                <a:latin typeface="Arial" panose="020B0604020202020204" pitchFamily="34" charset="0"/>
                <a:cs typeface="Arial" panose="020B0604020202020204" pitchFamily="34" charset="0"/>
              </a:rPr>
              <a:t> will receive an email confirmation that contains two PDFs. One PDF contains answers to the data collection for your district. The other PDF contains answers to data collection for each school building within your district.</a:t>
            </a:r>
          </a:p>
          <a:p>
            <a:pPr marL="457200" indent="-457200">
              <a:buFont typeface="Arial" panose="020B0604020202020204" pitchFamily="34" charset="0"/>
              <a:buChar char="•"/>
            </a:pPr>
            <a:endParaRPr lang="en-US" sz="32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3200" u="sng" dirty="0">
                <a:latin typeface="Arial" panose="020B0604020202020204" pitchFamily="34" charset="0"/>
                <a:cs typeface="Arial" panose="020B0604020202020204" pitchFamily="34" charset="0"/>
              </a:rPr>
              <a:t>Please save the confirmation and PDFs for your records</a:t>
            </a:r>
            <a:r>
              <a:rPr lang="en-US" sz="3200" dirty="0">
                <a:latin typeface="Arial" panose="020B0604020202020204" pitchFamily="34" charset="0"/>
                <a:cs typeface="Arial" panose="020B0604020202020204" pitchFamily="34" charset="0"/>
              </a:rPr>
              <a:t>. You will not be able to access the PDFs after the reporting window has closed.</a:t>
            </a:r>
          </a:p>
        </p:txBody>
      </p:sp>
    </p:spTree>
    <p:extLst>
      <p:ext uri="{BB962C8B-B14F-4D97-AF65-F5344CB8AC3E}">
        <p14:creationId xmlns:p14="http://schemas.microsoft.com/office/powerpoint/2010/main" val="1136584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4">
            <a:extLst>
              <a:ext uri="{FF2B5EF4-FFF2-40B4-BE49-F238E27FC236}">
                <a16:creationId xmlns:a16="http://schemas.microsoft.com/office/drawing/2014/main" id="{E47671F2-0A66-4206-8152-B9709E5F82FD}"/>
              </a:ext>
            </a:extLst>
          </p:cNvPr>
          <p:cNvPicPr>
            <a:picLocks noGrp="1" noChangeAspect="1"/>
          </p:cNvPicPr>
          <p:nvPr>
            <p:ph idx="1"/>
          </p:nvPr>
        </p:nvPicPr>
        <p:blipFill rotWithShape="1">
          <a:blip r:embed="rId2"/>
          <a:srcRect t="6914"/>
          <a:stretch/>
        </p:blipFill>
        <p:spPr>
          <a:xfrm>
            <a:off x="1865870" y="-1"/>
            <a:ext cx="10898660" cy="7608825"/>
          </a:xfrm>
        </p:spPr>
      </p:pic>
      <p:sp>
        <p:nvSpPr>
          <p:cNvPr id="8" name="TextBox 7">
            <a:extLst>
              <a:ext uri="{FF2B5EF4-FFF2-40B4-BE49-F238E27FC236}">
                <a16:creationId xmlns:a16="http://schemas.microsoft.com/office/drawing/2014/main" id="{860093E4-A5EA-44CE-85E6-06A15877DCB3}"/>
              </a:ext>
            </a:extLst>
          </p:cNvPr>
          <p:cNvSpPr txBox="1"/>
          <p:nvPr/>
        </p:nvSpPr>
        <p:spPr>
          <a:xfrm>
            <a:off x="3781167" y="2307100"/>
            <a:ext cx="4287795" cy="2308324"/>
          </a:xfrm>
          <a:prstGeom prst="rect">
            <a:avLst/>
          </a:prstGeom>
          <a:noFill/>
        </p:spPr>
        <p:txBody>
          <a:bodyPr wrap="square">
            <a:spAutoFit/>
          </a:bodyPr>
          <a:lstStyle/>
          <a:p>
            <a:r>
              <a:rPr lang="en-US" sz="4800" b="1" dirty="0">
                <a:solidFill>
                  <a:srgbClr val="C00000"/>
                </a:solidFill>
                <a:latin typeface="Arial" panose="020B0604020202020204" pitchFamily="34" charset="0"/>
                <a:cs typeface="Arial" panose="020B0604020202020204" pitchFamily="34" charset="0"/>
              </a:rPr>
              <a:t>Frequently </a:t>
            </a:r>
            <a:br>
              <a:rPr lang="en-US" sz="4800" b="1" dirty="0">
                <a:solidFill>
                  <a:srgbClr val="C00000"/>
                </a:solidFill>
                <a:latin typeface="Arial" panose="020B0604020202020204" pitchFamily="34" charset="0"/>
                <a:cs typeface="Arial" panose="020B0604020202020204" pitchFamily="34" charset="0"/>
              </a:rPr>
            </a:br>
            <a:r>
              <a:rPr lang="en-US" sz="4800" b="1" dirty="0">
                <a:solidFill>
                  <a:srgbClr val="C00000"/>
                </a:solidFill>
                <a:latin typeface="Arial" panose="020B0604020202020204" pitchFamily="34" charset="0"/>
                <a:cs typeface="Arial" panose="020B0604020202020204" pitchFamily="34" charset="0"/>
              </a:rPr>
              <a:t>Asked Questions</a:t>
            </a:r>
            <a:endParaRPr lang="en-US" sz="4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18493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0F6D202-B017-416E-A95F-CA28DA965AE6}"/>
              </a:ext>
            </a:extLst>
          </p:cNvPr>
          <p:cNvSpPr>
            <a:spLocks noGrp="1"/>
          </p:cNvSpPr>
          <p:nvPr>
            <p:ph type="title"/>
          </p:nvPr>
        </p:nvSpPr>
        <p:spPr>
          <a:xfrm>
            <a:off x="731520" y="548643"/>
            <a:ext cx="13167360" cy="615553"/>
          </a:xfrm>
        </p:spPr>
        <p:txBody>
          <a:bodyPr/>
          <a:lstStyle/>
          <a:p>
            <a:r>
              <a:rPr lang="en-US" sz="4000" dirty="0">
                <a:solidFill>
                  <a:srgbClr val="C00000"/>
                </a:solidFill>
              </a:rPr>
              <a:t>Frequently Asked Questions</a:t>
            </a:r>
            <a:endParaRPr lang="en-US" sz="40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267827EB-B07E-435A-933E-484CCAEA7A43}"/>
              </a:ext>
            </a:extLst>
          </p:cNvPr>
          <p:cNvSpPr txBox="1"/>
          <p:nvPr/>
        </p:nvSpPr>
        <p:spPr>
          <a:xfrm>
            <a:off x="731520" y="1600609"/>
            <a:ext cx="12922696" cy="4524315"/>
          </a:xfrm>
          <a:prstGeom prst="rect">
            <a:avLst/>
          </a:prstGeom>
          <a:noFill/>
        </p:spPr>
        <p:txBody>
          <a:bodyPr wrap="square">
            <a:spAutoFit/>
          </a:bodyPr>
          <a:lstStyle/>
          <a:p>
            <a:pPr marL="0" indent="0">
              <a:spcBef>
                <a:spcPts val="0"/>
              </a:spcBef>
              <a:buNone/>
            </a:pPr>
            <a:r>
              <a:rPr lang="en-US" sz="3600" b="1" dirty="0">
                <a:latin typeface="Arial" panose="020B0604020202020204" pitchFamily="34" charset="0"/>
                <a:cs typeface="Arial" panose="020B0604020202020204" pitchFamily="34" charset="0"/>
              </a:rPr>
              <a:t>How do I get a new link to the data collection?</a:t>
            </a:r>
          </a:p>
          <a:p>
            <a:pPr marL="0" indent="0">
              <a:spcBef>
                <a:spcPts val="0"/>
              </a:spcBef>
              <a:buNone/>
            </a:pPr>
            <a:endParaRPr lang="en-US" sz="3600" b="1" dirty="0">
              <a:latin typeface="Arial" panose="020B0604020202020204" pitchFamily="34" charset="0"/>
              <a:cs typeface="Arial" panose="020B0604020202020204" pitchFamily="34" charset="0"/>
            </a:endParaRPr>
          </a:p>
          <a:p>
            <a:pPr marL="0" indent="0">
              <a:buNone/>
            </a:pPr>
            <a:r>
              <a:rPr lang="en-US" sz="3600" b="1" dirty="0">
                <a:latin typeface="Arial" panose="020B0604020202020204" pitchFamily="34" charset="0"/>
                <a:cs typeface="Arial" panose="020B0604020202020204" pitchFamily="34" charset="0"/>
              </a:rPr>
              <a:t>Answer: </a:t>
            </a:r>
            <a:r>
              <a:rPr lang="en-US" sz="3600" dirty="0">
                <a:latin typeface="Arial" panose="020B0604020202020204" pitchFamily="34" charset="0"/>
                <a:cs typeface="Arial" panose="020B0604020202020204" pitchFamily="34" charset="0"/>
              </a:rPr>
              <a:t>Please contact </a:t>
            </a:r>
            <a:r>
              <a:rPr lang="en-US" sz="3600" dirty="0">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support@ohio-k12.help</a:t>
            </a:r>
            <a:r>
              <a:rPr lang="en-US" sz="3600" dirty="0">
                <a:latin typeface="Arial" panose="020B0604020202020204" pitchFamily="34" charset="0"/>
                <a:cs typeface="Arial" panose="020B0604020202020204" pitchFamily="34" charset="0"/>
              </a:rPr>
              <a:t>. This is the only way to get a new link.</a:t>
            </a:r>
          </a:p>
          <a:p>
            <a:pPr marL="0" indent="0">
              <a:buNone/>
            </a:pPr>
            <a:endParaRPr lang="en-US" sz="3600" b="1" dirty="0">
              <a:latin typeface="Arial" panose="020B0604020202020204" pitchFamily="34" charset="0"/>
              <a:cs typeface="Arial" panose="020B0604020202020204" pitchFamily="34" charset="0"/>
            </a:endParaRPr>
          </a:p>
          <a:p>
            <a:pPr marL="0" indent="0">
              <a:spcBef>
                <a:spcPts val="0"/>
              </a:spcBef>
              <a:buNone/>
            </a:pPr>
            <a:r>
              <a:rPr lang="en-US" sz="3600" b="1" dirty="0">
                <a:latin typeface="Arial" panose="020B0604020202020204" pitchFamily="34" charset="0"/>
                <a:cs typeface="Arial" panose="020B0604020202020204" pitchFamily="34" charset="0"/>
              </a:rPr>
              <a:t>How do I correct a previously submitted data collection?</a:t>
            </a:r>
          </a:p>
          <a:p>
            <a:pPr marL="0" indent="0">
              <a:spcBef>
                <a:spcPts val="0"/>
              </a:spcBef>
              <a:buNone/>
            </a:pPr>
            <a:endParaRPr lang="en-US" sz="3600" b="1" dirty="0">
              <a:latin typeface="Arial" panose="020B0604020202020204" pitchFamily="34" charset="0"/>
              <a:cs typeface="Arial" panose="020B0604020202020204" pitchFamily="34" charset="0"/>
            </a:endParaRPr>
          </a:p>
          <a:p>
            <a:pPr marL="0" indent="0">
              <a:buNone/>
            </a:pPr>
            <a:r>
              <a:rPr lang="en-US" sz="3600" b="1" dirty="0">
                <a:latin typeface="Arial" panose="020B0604020202020204" pitchFamily="34" charset="0"/>
                <a:cs typeface="Arial" panose="020B0604020202020204" pitchFamily="34" charset="0"/>
              </a:rPr>
              <a:t>Answer: </a:t>
            </a:r>
            <a:r>
              <a:rPr lang="en-US" sz="3600" dirty="0">
                <a:latin typeface="Arial" panose="020B0604020202020204" pitchFamily="34" charset="0"/>
                <a:cs typeface="Arial" panose="020B0604020202020204" pitchFamily="34" charset="0"/>
              </a:rPr>
              <a:t>Please contact </a:t>
            </a:r>
            <a:r>
              <a:rPr lang="en-US" sz="3600" dirty="0">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support@ohio-k12.help</a:t>
            </a:r>
            <a:r>
              <a:rPr lang="en-US" sz="3600" dirty="0">
                <a:latin typeface="Arial" panose="020B0604020202020204" pitchFamily="34" charset="0"/>
                <a:cs typeface="Arial" panose="020B0604020202020204" pitchFamily="34" charset="0"/>
              </a:rPr>
              <a:t>.</a:t>
            </a:r>
            <a:endParaRPr lang="en-US" sz="3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69044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0F6D202-B017-416E-A95F-CA28DA965AE6}"/>
              </a:ext>
            </a:extLst>
          </p:cNvPr>
          <p:cNvSpPr>
            <a:spLocks noGrp="1"/>
          </p:cNvSpPr>
          <p:nvPr>
            <p:ph type="title"/>
          </p:nvPr>
        </p:nvSpPr>
        <p:spPr>
          <a:xfrm>
            <a:off x="731520" y="548643"/>
            <a:ext cx="13167360" cy="615553"/>
          </a:xfrm>
        </p:spPr>
        <p:txBody>
          <a:bodyPr/>
          <a:lstStyle/>
          <a:p>
            <a:r>
              <a:rPr lang="en-US" sz="4000" dirty="0">
                <a:solidFill>
                  <a:srgbClr val="C00000"/>
                </a:solidFill>
              </a:rPr>
              <a:t>Frequently Asked Questions</a:t>
            </a:r>
            <a:endParaRPr lang="en-US" sz="40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267827EB-B07E-435A-933E-484CCAEA7A43}"/>
              </a:ext>
            </a:extLst>
          </p:cNvPr>
          <p:cNvSpPr txBox="1"/>
          <p:nvPr/>
        </p:nvSpPr>
        <p:spPr>
          <a:xfrm>
            <a:off x="731520" y="1600609"/>
            <a:ext cx="12922696" cy="5632311"/>
          </a:xfrm>
          <a:prstGeom prst="rect">
            <a:avLst/>
          </a:prstGeom>
          <a:noFill/>
        </p:spPr>
        <p:txBody>
          <a:bodyPr wrap="square">
            <a:spAutoFit/>
          </a:bodyPr>
          <a:lstStyle/>
          <a:p>
            <a:pPr marL="0" indent="0">
              <a:spcBef>
                <a:spcPts val="0"/>
              </a:spcBef>
              <a:buNone/>
            </a:pPr>
            <a:r>
              <a:rPr lang="en-US" sz="2000" b="1" dirty="0">
                <a:latin typeface="Arial" panose="020B0604020202020204" pitchFamily="34" charset="0"/>
                <a:cs typeface="Arial" panose="020B0604020202020204" pitchFamily="34" charset="0"/>
              </a:rPr>
              <a:t>Who is required to report?</a:t>
            </a:r>
          </a:p>
          <a:p>
            <a:pPr marL="0" indent="0">
              <a:spcBef>
                <a:spcPts val="0"/>
              </a:spcBef>
              <a:buNone/>
            </a:pPr>
            <a:endParaRPr lang="en-US" sz="2000" b="1" dirty="0">
              <a:latin typeface="Arial" panose="020B0604020202020204" pitchFamily="34" charset="0"/>
              <a:cs typeface="Arial" panose="020B0604020202020204" pitchFamily="34" charset="0"/>
            </a:endParaRPr>
          </a:p>
          <a:p>
            <a:pPr marL="0" indent="0">
              <a:buNone/>
            </a:pPr>
            <a:r>
              <a:rPr lang="en-US" sz="2000" b="1" dirty="0">
                <a:latin typeface="Arial" panose="020B0604020202020204" pitchFamily="34" charset="0"/>
                <a:cs typeface="Arial" panose="020B0604020202020204" pitchFamily="34" charset="0"/>
              </a:rPr>
              <a:t>Answer: </a:t>
            </a:r>
            <a:r>
              <a:rPr lang="en-US" sz="2000" dirty="0">
                <a:latin typeface="Arial" panose="020B0604020202020204" pitchFamily="34" charset="0"/>
                <a:cs typeface="Arial" panose="020B0604020202020204" pitchFamily="34" charset="0"/>
              </a:rPr>
              <a:t>The following public agencies are required to report:</a:t>
            </a:r>
            <a:endParaRPr lang="en-US" sz="2000" b="1"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Local, exempted village, city, joint vocational or cooperative school district as defined in Chapter 3311 of the Revised Code;</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An educational service center (ESC) that operates a school or educational program; </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A community school as defined in Chapter 3314 of the Revised Code; </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A science, technology, engineering and mathematics school as defined in Chapter 3326 of the Revised Code; or </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A college-preparatory boarding school as defined in Chapter 3328 of the Revised Code. </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For purposes of this rule, the term does not include schools operated in facilities under the jurisdiction of the Department of Rehabilitation and Corrections or the Department of Youth Services to report. See OAC 3301-35-15 for more information. </a:t>
            </a:r>
          </a:p>
          <a:p>
            <a:pPr marL="0" indent="0">
              <a:buNone/>
            </a:pPr>
            <a:endParaRPr lang="en-US" sz="2000" dirty="0">
              <a:latin typeface="Arial" panose="020B0604020202020204" pitchFamily="34" charset="0"/>
              <a:cs typeface="Arial" panose="020B0604020202020204" pitchFamily="34" charset="0"/>
            </a:endParaRPr>
          </a:p>
          <a:p>
            <a:pPr marL="0" indent="0">
              <a:buNone/>
            </a:pPr>
            <a:r>
              <a:rPr lang="en-US" sz="2000" b="1" dirty="0">
                <a:latin typeface="Arial" panose="020B0604020202020204" pitchFamily="34" charset="0"/>
                <a:cs typeface="Arial" panose="020B0604020202020204" pitchFamily="34" charset="0"/>
              </a:rPr>
              <a:t>I completed the data collection, but I did not receive a confirmation email. Why?</a:t>
            </a:r>
          </a:p>
          <a:p>
            <a:pPr marL="0" indent="0">
              <a:buNone/>
            </a:pPr>
            <a:endParaRPr lang="en-US" sz="2000" b="1" dirty="0">
              <a:latin typeface="Arial" panose="020B0604020202020204" pitchFamily="34" charset="0"/>
              <a:cs typeface="Arial" panose="020B0604020202020204" pitchFamily="34" charset="0"/>
            </a:endParaRPr>
          </a:p>
          <a:p>
            <a:pPr marL="0" indent="0">
              <a:buNone/>
            </a:pPr>
            <a:r>
              <a:rPr lang="en-US" sz="2000" b="1" dirty="0">
                <a:latin typeface="Arial" panose="020B0604020202020204" pitchFamily="34" charset="0"/>
                <a:cs typeface="Arial" panose="020B0604020202020204" pitchFamily="34" charset="0"/>
              </a:rPr>
              <a:t>Answer: </a:t>
            </a:r>
            <a:r>
              <a:rPr lang="en-US" sz="2000" dirty="0">
                <a:latin typeface="Arial" panose="020B0604020202020204" pitchFamily="34" charset="0"/>
                <a:cs typeface="Arial" panose="020B0604020202020204" pitchFamily="34" charset="0"/>
              </a:rPr>
              <a:t>Your district’s superintendent will receive a confirmation email once the data collection is completed. Check that both the district and building level sections are complete.</a:t>
            </a:r>
          </a:p>
        </p:txBody>
      </p:sp>
    </p:spTree>
    <p:extLst>
      <p:ext uri="{BB962C8B-B14F-4D97-AF65-F5344CB8AC3E}">
        <p14:creationId xmlns:p14="http://schemas.microsoft.com/office/powerpoint/2010/main" val="3786444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0F6D202-B017-416E-A95F-CA28DA965AE6}"/>
              </a:ext>
            </a:extLst>
          </p:cNvPr>
          <p:cNvSpPr>
            <a:spLocks noGrp="1"/>
          </p:cNvSpPr>
          <p:nvPr>
            <p:ph type="title"/>
          </p:nvPr>
        </p:nvSpPr>
        <p:spPr>
          <a:xfrm>
            <a:off x="731520" y="548643"/>
            <a:ext cx="13167360" cy="615553"/>
          </a:xfrm>
        </p:spPr>
        <p:txBody>
          <a:bodyPr/>
          <a:lstStyle/>
          <a:p>
            <a:r>
              <a:rPr lang="en-US" sz="4000" dirty="0">
                <a:solidFill>
                  <a:srgbClr val="C00000"/>
                </a:solidFill>
              </a:rPr>
              <a:t>Frequently Asked Questions</a:t>
            </a:r>
            <a:endParaRPr lang="en-US" sz="40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267827EB-B07E-435A-933E-484CCAEA7A43}"/>
              </a:ext>
            </a:extLst>
          </p:cNvPr>
          <p:cNvSpPr txBox="1"/>
          <p:nvPr/>
        </p:nvSpPr>
        <p:spPr>
          <a:xfrm>
            <a:off x="731520" y="1600609"/>
            <a:ext cx="12922696" cy="4031873"/>
          </a:xfrm>
          <a:prstGeom prst="rect">
            <a:avLst/>
          </a:prstGeom>
          <a:noFill/>
        </p:spPr>
        <p:txBody>
          <a:bodyPr wrap="square">
            <a:spAutoFit/>
          </a:bodyPr>
          <a:lstStyle/>
          <a:p>
            <a:pPr marL="0" indent="0">
              <a:buNone/>
            </a:pPr>
            <a:r>
              <a:rPr lang="en-US" sz="3200" b="1" dirty="0">
                <a:latin typeface="Arial" panose="020B0604020202020204" pitchFamily="34" charset="0"/>
                <a:cs typeface="Arial" panose="020B0604020202020204" pitchFamily="34" charset="0"/>
              </a:rPr>
              <a:t>We have a new superintendent, and their contact information has changed. How do we get this updated?</a:t>
            </a:r>
          </a:p>
          <a:p>
            <a:pPr marL="0" indent="0">
              <a:buNone/>
            </a:pPr>
            <a:endParaRPr lang="en-US" sz="3200" b="1" dirty="0">
              <a:latin typeface="Arial" panose="020B0604020202020204" pitchFamily="34" charset="0"/>
              <a:cs typeface="Arial" panose="020B0604020202020204" pitchFamily="34" charset="0"/>
            </a:endParaRPr>
          </a:p>
          <a:p>
            <a:pPr marL="0" indent="0">
              <a:buNone/>
            </a:pPr>
            <a:r>
              <a:rPr lang="en-US" sz="3200" b="1" dirty="0">
                <a:latin typeface="Arial" panose="020B0604020202020204" pitchFamily="34" charset="0"/>
                <a:cs typeface="Arial" panose="020B0604020202020204" pitchFamily="34" charset="0"/>
              </a:rPr>
              <a:t>Answer: </a:t>
            </a:r>
            <a:r>
              <a:rPr lang="en-US" sz="3200" dirty="0">
                <a:latin typeface="Arial" panose="020B0604020202020204" pitchFamily="34" charset="0"/>
                <a:cs typeface="Arial" panose="020B0604020202020204" pitchFamily="34" charset="0"/>
              </a:rPr>
              <a:t>Please contact </a:t>
            </a:r>
            <a:r>
              <a:rPr lang="en-US" sz="3200" dirty="0">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support@ohio-k12.help</a:t>
            </a:r>
            <a:r>
              <a:rPr lang="en-US" sz="3200" dirty="0">
                <a:latin typeface="Arial" panose="020B0604020202020204" pitchFamily="34" charset="0"/>
                <a:cs typeface="Arial" panose="020B0604020202020204" pitchFamily="34" charset="0"/>
              </a:rPr>
              <a:t> to update your superintendent’s contact information. Additionally, you should contact the Ohio Educational Directory System (OEDS) at </a:t>
            </a:r>
            <a:r>
              <a:rPr lang="en-US" sz="3200" dirty="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OEDS.ContactUs@education.ohio.gov</a:t>
            </a:r>
            <a:r>
              <a:rPr lang="en-US" sz="3200" dirty="0">
                <a:latin typeface="Arial" panose="020B0604020202020204" pitchFamily="34" charset="0"/>
                <a:cs typeface="Arial" panose="020B0604020202020204" pitchFamily="34" charset="0"/>
              </a:rPr>
              <a:t> to update your superintendent's contact information.</a:t>
            </a:r>
            <a:endParaRPr lang="en-US" sz="3200" b="1" u="sng"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21353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0F6D202-B017-416E-A95F-CA28DA965AE6}"/>
              </a:ext>
            </a:extLst>
          </p:cNvPr>
          <p:cNvSpPr>
            <a:spLocks noGrp="1"/>
          </p:cNvSpPr>
          <p:nvPr>
            <p:ph type="title"/>
          </p:nvPr>
        </p:nvSpPr>
        <p:spPr>
          <a:xfrm>
            <a:off x="731520" y="548643"/>
            <a:ext cx="13167360" cy="615553"/>
          </a:xfrm>
        </p:spPr>
        <p:txBody>
          <a:bodyPr/>
          <a:lstStyle/>
          <a:p>
            <a:r>
              <a:rPr lang="en-US" sz="4000" dirty="0">
                <a:solidFill>
                  <a:srgbClr val="C00000"/>
                </a:solidFill>
              </a:rPr>
              <a:t>Frequently Asked Questions</a:t>
            </a:r>
            <a:endParaRPr lang="en-US" sz="40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267827EB-B07E-435A-933E-484CCAEA7A43}"/>
              </a:ext>
            </a:extLst>
          </p:cNvPr>
          <p:cNvSpPr txBox="1"/>
          <p:nvPr/>
        </p:nvSpPr>
        <p:spPr>
          <a:xfrm>
            <a:off x="731520" y="1600609"/>
            <a:ext cx="12922696" cy="3785652"/>
          </a:xfrm>
          <a:prstGeom prst="rect">
            <a:avLst/>
          </a:prstGeom>
          <a:noFill/>
        </p:spPr>
        <p:txBody>
          <a:bodyPr wrap="square">
            <a:spAutoFit/>
          </a:bodyPr>
          <a:lstStyle/>
          <a:p>
            <a:pPr marL="0" indent="0">
              <a:buNone/>
            </a:pPr>
            <a:r>
              <a:rPr lang="en-US" sz="4000" b="1" dirty="0">
                <a:latin typeface="Arial" panose="020B0604020202020204" pitchFamily="34" charset="0"/>
                <a:cs typeface="Arial" panose="020B0604020202020204" pitchFamily="34" charset="0"/>
              </a:rPr>
              <a:t>How often are we required to report this information?</a:t>
            </a:r>
            <a:endParaRPr lang="en-US" sz="4000" dirty="0">
              <a:latin typeface="Arial" panose="020B0604020202020204" pitchFamily="34" charset="0"/>
              <a:cs typeface="Arial" panose="020B0604020202020204" pitchFamily="34" charset="0"/>
            </a:endParaRPr>
          </a:p>
          <a:p>
            <a:pPr marL="226695" indent="-226695"/>
            <a:endParaRPr lang="en-US" sz="4000" b="1" dirty="0">
              <a:latin typeface="Arial" panose="020B0604020202020204" pitchFamily="34" charset="0"/>
              <a:cs typeface="Arial" panose="020B0604020202020204" pitchFamily="34" charset="0"/>
            </a:endParaRPr>
          </a:p>
          <a:p>
            <a:pPr marL="0" indent="0">
              <a:buNone/>
            </a:pPr>
            <a:r>
              <a:rPr lang="en-US" sz="4000" b="1" dirty="0">
                <a:latin typeface="Arial" panose="020B0604020202020204" pitchFamily="34" charset="0"/>
                <a:cs typeface="Arial" panose="020B0604020202020204" pitchFamily="34" charset="0"/>
              </a:rPr>
              <a:t>Answer: </a:t>
            </a:r>
            <a:r>
              <a:rPr lang="en-US" sz="4000" dirty="0">
                <a:latin typeface="Arial" panose="020B0604020202020204" pitchFamily="34" charset="0"/>
                <a:cs typeface="Arial" panose="020B0604020202020204" pitchFamily="34" charset="0"/>
              </a:rPr>
              <a:t>Restraint and seclusion data is provided to the Ohio Department of Education annually. See O.A.C. 3301-35-15 for more information.</a:t>
            </a:r>
          </a:p>
        </p:txBody>
      </p:sp>
    </p:spTree>
    <p:extLst>
      <p:ext uri="{BB962C8B-B14F-4D97-AF65-F5344CB8AC3E}">
        <p14:creationId xmlns:p14="http://schemas.microsoft.com/office/powerpoint/2010/main" val="2595141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0F6D202-B017-416E-A95F-CA28DA965AE6}"/>
              </a:ext>
            </a:extLst>
          </p:cNvPr>
          <p:cNvSpPr>
            <a:spLocks noGrp="1"/>
          </p:cNvSpPr>
          <p:nvPr>
            <p:ph type="title"/>
          </p:nvPr>
        </p:nvSpPr>
        <p:spPr>
          <a:xfrm>
            <a:off x="731520" y="548643"/>
            <a:ext cx="13167360" cy="769441"/>
          </a:xfrm>
        </p:spPr>
        <p:txBody>
          <a:bodyPr/>
          <a:lstStyle/>
          <a:p>
            <a:r>
              <a:rPr lang="en-US" dirty="0"/>
              <a:t>Overview</a:t>
            </a:r>
          </a:p>
        </p:txBody>
      </p:sp>
      <p:sp>
        <p:nvSpPr>
          <p:cNvPr id="6" name="Content Placeholder 2">
            <a:extLst>
              <a:ext uri="{FF2B5EF4-FFF2-40B4-BE49-F238E27FC236}">
                <a16:creationId xmlns:a16="http://schemas.microsoft.com/office/drawing/2014/main" id="{92FC3C6E-EDCB-4AC4-B96C-C5A29C55D0AD}"/>
              </a:ext>
            </a:extLst>
          </p:cNvPr>
          <p:cNvSpPr>
            <a:spLocks noGrp="1"/>
          </p:cNvSpPr>
          <p:nvPr>
            <p:ph idx="1"/>
          </p:nvPr>
        </p:nvSpPr>
        <p:spPr>
          <a:xfrm>
            <a:off x="914400" y="1993879"/>
            <a:ext cx="12984480" cy="4352570"/>
          </a:xfrm>
        </p:spPr>
        <p:txBody>
          <a:bodyPr/>
          <a:lstStyle/>
          <a:p>
            <a:pPr marL="0" indent="0">
              <a:buNone/>
            </a:pPr>
            <a:r>
              <a:rPr lang="en-US" sz="4000" dirty="0"/>
              <a:t>Ohio </a:t>
            </a:r>
            <a:r>
              <a:rPr lang="en-US" sz="4000" dirty="0">
                <a:hlinkClick r:id="rId3"/>
              </a:rPr>
              <a:t>rule</a:t>
            </a:r>
            <a:r>
              <a:rPr lang="en-US" sz="4000" dirty="0"/>
              <a:t> (2013, revised 2021) outlines standards for the: </a:t>
            </a:r>
          </a:p>
          <a:p>
            <a:pPr lvl="2"/>
            <a:r>
              <a:rPr lang="en-US" sz="4000" dirty="0"/>
              <a:t>Implementation of positive behavior intervention supports</a:t>
            </a:r>
          </a:p>
          <a:p>
            <a:pPr lvl="2"/>
            <a:r>
              <a:rPr lang="en-US" sz="4000" dirty="0"/>
              <a:t>Use of restraint and seclusion  </a:t>
            </a:r>
          </a:p>
          <a:p>
            <a:pPr marL="226695" indent="-226695"/>
            <a:endParaRPr lang="en-US" sz="4000" dirty="0"/>
          </a:p>
        </p:txBody>
      </p:sp>
    </p:spTree>
    <p:extLst>
      <p:ext uri="{BB962C8B-B14F-4D97-AF65-F5344CB8AC3E}">
        <p14:creationId xmlns:p14="http://schemas.microsoft.com/office/powerpoint/2010/main" val="528371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0F6D202-B017-416E-A95F-CA28DA965AE6}"/>
              </a:ext>
            </a:extLst>
          </p:cNvPr>
          <p:cNvSpPr>
            <a:spLocks noGrp="1"/>
          </p:cNvSpPr>
          <p:nvPr>
            <p:ph type="title"/>
          </p:nvPr>
        </p:nvSpPr>
        <p:spPr>
          <a:xfrm>
            <a:off x="731520" y="548643"/>
            <a:ext cx="13167360" cy="615553"/>
          </a:xfrm>
        </p:spPr>
        <p:txBody>
          <a:bodyPr/>
          <a:lstStyle/>
          <a:p>
            <a:r>
              <a:rPr lang="en-US" sz="4000" dirty="0">
                <a:solidFill>
                  <a:srgbClr val="C00000"/>
                </a:solidFill>
              </a:rPr>
              <a:t>Frequently Asked Questions</a:t>
            </a:r>
            <a:endParaRPr lang="en-US" sz="40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267827EB-B07E-435A-933E-484CCAEA7A43}"/>
              </a:ext>
            </a:extLst>
          </p:cNvPr>
          <p:cNvSpPr txBox="1"/>
          <p:nvPr/>
        </p:nvSpPr>
        <p:spPr>
          <a:xfrm>
            <a:off x="731520" y="1323883"/>
            <a:ext cx="12922696" cy="6370975"/>
          </a:xfrm>
          <a:prstGeom prst="rect">
            <a:avLst/>
          </a:prstGeom>
          <a:noFill/>
        </p:spPr>
        <p:txBody>
          <a:bodyPr wrap="square">
            <a:spAutoFit/>
          </a:bodyPr>
          <a:lstStyle/>
          <a:p>
            <a:pPr marL="0" indent="0">
              <a:buNone/>
            </a:pPr>
            <a:r>
              <a:rPr lang="en-US" sz="3200" b="1" dirty="0">
                <a:latin typeface="Arial" panose="020B0604020202020204" pitchFamily="34" charset="0"/>
                <a:cs typeface="Arial" panose="020B0604020202020204" pitchFamily="34" charset="0"/>
              </a:rPr>
              <a:t>We have a student who is receiving services from an ESC or a county board of developmental disabilities (Board of DD), who reports for the student?</a:t>
            </a:r>
          </a:p>
          <a:p>
            <a:pPr marL="0" indent="0">
              <a:buNone/>
            </a:pPr>
            <a:endParaRPr lang="en-US" sz="3200" b="1" dirty="0">
              <a:latin typeface="Arial" panose="020B0604020202020204" pitchFamily="34" charset="0"/>
              <a:cs typeface="Arial" panose="020B0604020202020204" pitchFamily="34" charset="0"/>
            </a:endParaRPr>
          </a:p>
          <a:p>
            <a:pPr marL="0" indent="0">
              <a:buNone/>
            </a:pPr>
            <a:r>
              <a:rPr lang="en-US" sz="3200" b="1" dirty="0">
                <a:latin typeface="Arial" panose="020B0604020202020204" pitchFamily="34" charset="0"/>
                <a:cs typeface="Arial" panose="020B0604020202020204" pitchFamily="34" charset="0"/>
              </a:rPr>
              <a:t>Answer: </a:t>
            </a:r>
            <a:r>
              <a:rPr lang="en-US" sz="3200" dirty="0">
                <a:latin typeface="Arial" panose="020B0604020202020204" pitchFamily="34" charset="0"/>
                <a:cs typeface="Arial" panose="020B0604020202020204" pitchFamily="34" charset="0"/>
              </a:rPr>
              <a:t>For a student receiving services from an ESC or Board of DD, the district, ESC or Board of DD must work together to establish which entity will report. </a:t>
            </a:r>
          </a:p>
          <a:p>
            <a:pPr marL="0" indent="0">
              <a:buNone/>
            </a:pPr>
            <a:endParaRPr lang="en-US" sz="3200" dirty="0">
              <a:latin typeface="Arial" panose="020B0604020202020204" pitchFamily="34" charset="0"/>
              <a:cs typeface="Arial" panose="020B0604020202020204" pitchFamily="34" charset="0"/>
            </a:endParaRPr>
          </a:p>
          <a:p>
            <a:pPr marL="0" indent="0">
              <a:buNone/>
            </a:pPr>
            <a:r>
              <a:rPr lang="en-US" sz="3200" dirty="0">
                <a:latin typeface="Arial" panose="020B0604020202020204" pitchFamily="34" charset="0"/>
                <a:cs typeface="Arial" panose="020B0604020202020204" pitchFamily="34" charset="0"/>
              </a:rPr>
              <a:t>Additionally, if an ESC or Board of DD works with multiple districts, the reporting expectations may be different depending on a school district’s preference.</a:t>
            </a:r>
          </a:p>
          <a:p>
            <a:pPr marL="0" indent="0">
              <a:buNone/>
            </a:pPr>
            <a:r>
              <a:rPr lang="en-US" sz="3200" dirty="0">
                <a:latin typeface="Arial" panose="020B0604020202020204" pitchFamily="34" charset="0"/>
                <a:cs typeface="Arial" panose="020B0604020202020204" pitchFamily="34" charset="0"/>
              </a:rPr>
              <a:t> </a:t>
            </a:r>
          </a:p>
          <a:p>
            <a:pPr marL="0" indent="0">
              <a:buNone/>
            </a:pPr>
            <a:r>
              <a:rPr lang="en-US" sz="2400" dirty="0">
                <a:latin typeface="Arial" panose="020B0604020202020204" pitchFamily="34" charset="0"/>
                <a:cs typeface="Arial" panose="020B0604020202020204" pitchFamily="34" charset="0"/>
              </a:rPr>
              <a:t>See </a:t>
            </a:r>
            <a:r>
              <a:rPr lang="en-US" sz="2400" dirty="0">
                <a:latin typeface="Arial" panose="020B0604020202020204" pitchFamily="34" charset="0"/>
                <a:cs typeface="Arial" panose="020B0604020202020204" pitchFamily="34" charset="0"/>
                <a:hlinkClick r:id="rId3"/>
              </a:rPr>
              <a:t>Who is Responsible for Reporting Restraint and Seclusion </a:t>
            </a:r>
            <a:r>
              <a:rPr lang="en-US" sz="2400" dirty="0">
                <a:latin typeface="Arial" panose="020B0604020202020204" pitchFamily="34" charset="0"/>
                <a:cs typeface="Arial" panose="020B0604020202020204" pitchFamily="34" charset="0"/>
              </a:rPr>
              <a:t>for additional information.</a:t>
            </a:r>
          </a:p>
        </p:txBody>
      </p:sp>
    </p:spTree>
    <p:extLst>
      <p:ext uri="{BB962C8B-B14F-4D97-AF65-F5344CB8AC3E}">
        <p14:creationId xmlns:p14="http://schemas.microsoft.com/office/powerpoint/2010/main" val="2900900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4">
            <a:extLst>
              <a:ext uri="{FF2B5EF4-FFF2-40B4-BE49-F238E27FC236}">
                <a16:creationId xmlns:a16="http://schemas.microsoft.com/office/drawing/2014/main" id="{E47671F2-0A66-4206-8152-B9709E5F82FD}"/>
              </a:ext>
            </a:extLst>
          </p:cNvPr>
          <p:cNvPicPr>
            <a:picLocks noGrp="1" noChangeAspect="1"/>
          </p:cNvPicPr>
          <p:nvPr>
            <p:ph idx="1"/>
          </p:nvPr>
        </p:nvPicPr>
        <p:blipFill rotWithShape="1">
          <a:blip r:embed="rId2"/>
          <a:srcRect t="6914"/>
          <a:stretch/>
        </p:blipFill>
        <p:spPr>
          <a:xfrm>
            <a:off x="1865870" y="-1"/>
            <a:ext cx="10898660" cy="7608825"/>
          </a:xfrm>
        </p:spPr>
      </p:pic>
      <p:sp>
        <p:nvSpPr>
          <p:cNvPr id="8" name="TextBox 7">
            <a:extLst>
              <a:ext uri="{FF2B5EF4-FFF2-40B4-BE49-F238E27FC236}">
                <a16:creationId xmlns:a16="http://schemas.microsoft.com/office/drawing/2014/main" id="{860093E4-A5EA-44CE-85E6-06A15877DCB3}"/>
              </a:ext>
            </a:extLst>
          </p:cNvPr>
          <p:cNvSpPr txBox="1"/>
          <p:nvPr/>
        </p:nvSpPr>
        <p:spPr>
          <a:xfrm>
            <a:off x="3954162" y="1269033"/>
            <a:ext cx="4287795" cy="4524315"/>
          </a:xfrm>
          <a:prstGeom prst="rect">
            <a:avLst/>
          </a:prstGeom>
          <a:noFill/>
        </p:spPr>
        <p:txBody>
          <a:bodyPr wrap="square">
            <a:spAutoFit/>
          </a:bodyPr>
          <a:lstStyle/>
          <a:p>
            <a:r>
              <a:rPr lang="en-US" sz="4800" b="1" dirty="0">
                <a:solidFill>
                  <a:srgbClr val="C00000"/>
                </a:solidFill>
                <a:latin typeface="Arial" panose="020B0604020202020204" pitchFamily="34" charset="0"/>
                <a:cs typeface="Arial" panose="020B0604020202020204" pitchFamily="34" charset="0"/>
              </a:rPr>
              <a:t>Community School</a:t>
            </a:r>
          </a:p>
          <a:p>
            <a:endParaRPr lang="en-US" sz="4800" b="1" dirty="0">
              <a:solidFill>
                <a:srgbClr val="C00000"/>
              </a:solidFill>
              <a:latin typeface="Arial" panose="020B0604020202020204" pitchFamily="34" charset="0"/>
              <a:cs typeface="Arial" panose="020B0604020202020204" pitchFamily="34" charset="0"/>
            </a:endParaRPr>
          </a:p>
          <a:p>
            <a:r>
              <a:rPr lang="en-US" sz="4800" b="1" dirty="0">
                <a:solidFill>
                  <a:srgbClr val="C00000"/>
                </a:solidFill>
                <a:latin typeface="Arial" panose="020B0604020202020204" pitchFamily="34" charset="0"/>
                <a:cs typeface="Arial" panose="020B0604020202020204" pitchFamily="34" charset="0"/>
              </a:rPr>
              <a:t>Frequently </a:t>
            </a:r>
            <a:br>
              <a:rPr lang="en-US" sz="4800" b="1" dirty="0">
                <a:solidFill>
                  <a:srgbClr val="C00000"/>
                </a:solidFill>
                <a:latin typeface="Arial" panose="020B0604020202020204" pitchFamily="34" charset="0"/>
                <a:cs typeface="Arial" panose="020B0604020202020204" pitchFamily="34" charset="0"/>
              </a:rPr>
            </a:br>
            <a:r>
              <a:rPr lang="en-US" sz="4800" b="1" dirty="0">
                <a:solidFill>
                  <a:srgbClr val="C00000"/>
                </a:solidFill>
                <a:latin typeface="Arial" panose="020B0604020202020204" pitchFamily="34" charset="0"/>
                <a:cs typeface="Arial" panose="020B0604020202020204" pitchFamily="34" charset="0"/>
              </a:rPr>
              <a:t>Asked Questions</a:t>
            </a:r>
            <a:endParaRPr lang="en-US" sz="4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56029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0F6D202-B017-416E-A95F-CA28DA965AE6}"/>
              </a:ext>
            </a:extLst>
          </p:cNvPr>
          <p:cNvSpPr>
            <a:spLocks noGrp="1"/>
          </p:cNvSpPr>
          <p:nvPr>
            <p:ph type="title"/>
          </p:nvPr>
        </p:nvSpPr>
        <p:spPr>
          <a:xfrm>
            <a:off x="731520" y="548643"/>
            <a:ext cx="13167360" cy="615553"/>
          </a:xfrm>
        </p:spPr>
        <p:txBody>
          <a:bodyPr/>
          <a:lstStyle/>
          <a:p>
            <a:r>
              <a:rPr lang="en-US" sz="4000" dirty="0">
                <a:solidFill>
                  <a:srgbClr val="C00000"/>
                </a:solidFill>
              </a:rPr>
              <a:t>Frequently Asked Questions</a:t>
            </a:r>
            <a:endParaRPr lang="en-US" sz="40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267827EB-B07E-435A-933E-484CCAEA7A43}"/>
              </a:ext>
            </a:extLst>
          </p:cNvPr>
          <p:cNvSpPr txBox="1"/>
          <p:nvPr/>
        </p:nvSpPr>
        <p:spPr>
          <a:xfrm>
            <a:off x="731520" y="1600609"/>
            <a:ext cx="12922696" cy="4093428"/>
          </a:xfrm>
          <a:prstGeom prst="rect">
            <a:avLst/>
          </a:prstGeom>
          <a:noFill/>
        </p:spPr>
        <p:txBody>
          <a:bodyPr wrap="square">
            <a:spAutoFit/>
          </a:bodyPr>
          <a:lstStyle/>
          <a:p>
            <a:pPr marL="0" indent="0">
              <a:spcBef>
                <a:spcPts val="0"/>
              </a:spcBef>
              <a:buNone/>
            </a:pPr>
            <a:r>
              <a:rPr lang="en-US" sz="2000" b="1" dirty="0">
                <a:latin typeface="Arial" panose="020B0604020202020204" pitchFamily="34" charset="0"/>
                <a:cs typeface="Arial" panose="020B0604020202020204" pitchFamily="34" charset="0"/>
              </a:rPr>
              <a:t>We are an online school. Do we still have to report?</a:t>
            </a:r>
          </a:p>
          <a:p>
            <a:pPr marL="0" indent="0">
              <a:spcBef>
                <a:spcPts val="0"/>
              </a:spcBef>
              <a:buNone/>
            </a:pPr>
            <a:endParaRPr lang="en-US" sz="2000" b="1" dirty="0">
              <a:latin typeface="Arial" panose="020B0604020202020204" pitchFamily="34" charset="0"/>
              <a:cs typeface="Arial" panose="020B0604020202020204" pitchFamily="34" charset="0"/>
            </a:endParaRPr>
          </a:p>
          <a:p>
            <a:pPr marL="0" indent="0">
              <a:buNone/>
            </a:pPr>
            <a:r>
              <a:rPr lang="en-US" sz="2000" b="1" dirty="0">
                <a:latin typeface="Arial" panose="020B0604020202020204" pitchFamily="34" charset="0"/>
                <a:cs typeface="Arial" panose="020B0604020202020204" pitchFamily="34" charset="0"/>
              </a:rPr>
              <a:t>Answer: </a:t>
            </a:r>
            <a:r>
              <a:rPr lang="en-US" sz="2000" dirty="0">
                <a:latin typeface="Arial" panose="020B0604020202020204" pitchFamily="34" charset="0"/>
                <a:cs typeface="Arial" panose="020B0604020202020204" pitchFamily="34" charset="0"/>
              </a:rPr>
              <a:t>All community schools are required to report, and to have policies and procedures regarding the use of restraint, seclusion and positive behavior interventions and supports (PBIS). An online school would complete Part 1 (District Information) of the data collection, and if there were no incidents of restraints or seclusions, enter 0s in the column. See OAC 3301-35-15 for more information.</a:t>
            </a:r>
          </a:p>
          <a:p>
            <a:pPr marL="0" indent="0">
              <a:buNone/>
            </a:pPr>
            <a:r>
              <a:rPr lang="en-US" sz="2000" dirty="0">
                <a:latin typeface="Arial" panose="020B0604020202020204" pitchFamily="34" charset="0"/>
                <a:cs typeface="Arial" panose="020B0604020202020204" pitchFamily="34" charset="0"/>
              </a:rPr>
              <a:t> </a:t>
            </a:r>
            <a:endParaRPr lang="en-US" sz="2000" b="1" dirty="0">
              <a:latin typeface="Arial" panose="020B0604020202020204" pitchFamily="34" charset="0"/>
              <a:cs typeface="Arial" panose="020B0604020202020204" pitchFamily="34" charset="0"/>
            </a:endParaRPr>
          </a:p>
          <a:p>
            <a:pPr marL="0" indent="0">
              <a:buNone/>
            </a:pPr>
            <a:r>
              <a:rPr lang="en-US" sz="2000" b="1" dirty="0">
                <a:latin typeface="Arial" panose="020B0604020202020204" pitchFamily="34" charset="0"/>
                <a:cs typeface="Arial" panose="020B0604020202020204" pitchFamily="34" charset="0"/>
              </a:rPr>
              <a:t>Our school did not exist last year. How do we report?</a:t>
            </a:r>
          </a:p>
          <a:p>
            <a:pPr marL="0" indent="0">
              <a:buNone/>
            </a:pPr>
            <a:endParaRPr lang="en-US" sz="2000" b="1" dirty="0">
              <a:latin typeface="Arial" panose="020B0604020202020204" pitchFamily="34" charset="0"/>
              <a:cs typeface="Arial" panose="020B0604020202020204" pitchFamily="34" charset="0"/>
            </a:endParaRPr>
          </a:p>
          <a:p>
            <a:pPr marL="0" indent="0">
              <a:buNone/>
            </a:pPr>
            <a:r>
              <a:rPr lang="en-US" sz="2000" b="1" dirty="0">
                <a:latin typeface="Arial" panose="020B0604020202020204" pitchFamily="34" charset="0"/>
                <a:cs typeface="Arial" panose="020B0604020202020204" pitchFamily="34" charset="0"/>
              </a:rPr>
              <a:t>Answer: </a:t>
            </a:r>
            <a:r>
              <a:rPr lang="en-US" sz="2000" dirty="0">
                <a:latin typeface="Arial" panose="020B0604020202020204" pitchFamily="34" charset="0"/>
                <a:cs typeface="Arial" panose="020B0604020202020204" pitchFamily="34" charset="0"/>
              </a:rPr>
              <a:t>If the school's name and/or sponsor has changed from the previous year, but the school’s Information Retrieval Number (IRN) has NOT changed – complete both parts of the data collection (i.e., district level and building level) using the information from that IRN. Schools whose IRN was not established in the previous school year must contact </a:t>
            </a:r>
            <a:r>
              <a:rPr lang="en-US" sz="2000" dirty="0">
                <a:latin typeface="Arial" panose="020B0604020202020204" pitchFamily="34" charset="0"/>
                <a:cs typeface="Arial" panose="020B0604020202020204" pitchFamily="34" charset="0"/>
                <a:hlinkClick r:id="rId2"/>
              </a:rPr>
              <a:t>PBIS_Restraint_Seclusion_Questions@education.ohio.gov</a:t>
            </a:r>
            <a:r>
              <a:rPr lang="en-US" sz="2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269759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0F6D202-B017-416E-A95F-CA28DA965AE6}"/>
              </a:ext>
            </a:extLst>
          </p:cNvPr>
          <p:cNvSpPr>
            <a:spLocks noGrp="1"/>
          </p:cNvSpPr>
          <p:nvPr>
            <p:ph type="title"/>
          </p:nvPr>
        </p:nvSpPr>
        <p:spPr>
          <a:xfrm>
            <a:off x="731520" y="548643"/>
            <a:ext cx="13167360" cy="615553"/>
          </a:xfrm>
        </p:spPr>
        <p:txBody>
          <a:bodyPr/>
          <a:lstStyle/>
          <a:p>
            <a:r>
              <a:rPr lang="en-US" sz="4000" dirty="0">
                <a:solidFill>
                  <a:srgbClr val="C00000"/>
                </a:solidFill>
              </a:rPr>
              <a:t>Stay Connected</a:t>
            </a:r>
            <a:endParaRPr lang="en-US" sz="40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267827EB-B07E-435A-933E-484CCAEA7A43}"/>
              </a:ext>
            </a:extLst>
          </p:cNvPr>
          <p:cNvSpPr txBox="1"/>
          <p:nvPr/>
        </p:nvSpPr>
        <p:spPr>
          <a:xfrm>
            <a:off x="1816443" y="3386569"/>
            <a:ext cx="10997513" cy="584775"/>
          </a:xfrm>
          <a:prstGeom prst="rect">
            <a:avLst/>
          </a:prstGeom>
          <a:noFill/>
        </p:spPr>
        <p:txBody>
          <a:bodyPr wrap="square">
            <a:spAutoFit/>
          </a:bodyPr>
          <a:lstStyle/>
          <a:p>
            <a:pPr marL="0" indent="0">
              <a:buNone/>
            </a:pPr>
            <a:r>
              <a:rPr lang="en-US" sz="3200" dirty="0">
                <a:latin typeface="Arial" panose="020B0604020202020204" pitchFamily="34" charset="0"/>
                <a:cs typeface="Arial" panose="020B0604020202020204" pitchFamily="34" charset="0"/>
                <a:hlinkClick r:id="rId2"/>
              </a:rPr>
              <a:t>PBIS_Restraint_Seclusion_Questions@education.ohio.gov</a:t>
            </a: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18015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8FAD9606-863B-1F44-A236-EE7DF988ACF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
        <p:nvSpPr>
          <p:cNvPr id="2" name="Title 1">
            <a:extLst>
              <a:ext uri="{FF2B5EF4-FFF2-40B4-BE49-F238E27FC236}">
                <a16:creationId xmlns:a16="http://schemas.microsoft.com/office/drawing/2014/main" id="{9534EE2B-49CC-442B-B5F4-F9864E718CF7}"/>
              </a:ext>
            </a:extLst>
          </p:cNvPr>
          <p:cNvSpPr>
            <a:spLocks noGrp="1"/>
          </p:cNvSpPr>
          <p:nvPr>
            <p:ph type="title"/>
          </p:nvPr>
        </p:nvSpPr>
        <p:spPr/>
        <p:txBody>
          <a:bodyPr/>
          <a:lstStyle/>
          <a:p>
            <a:endParaRPr lang="en-US"/>
          </a:p>
        </p:txBody>
      </p:sp>
      <p:sp>
        <p:nvSpPr>
          <p:cNvPr id="14" name="Oval 13">
            <a:extLst>
              <a:ext uri="{FF2B5EF4-FFF2-40B4-BE49-F238E27FC236}">
                <a16:creationId xmlns:a16="http://schemas.microsoft.com/office/drawing/2014/main" id="{DA1AE617-059B-ED49-AD0C-8E1E4E930BF8}"/>
              </a:ext>
            </a:extLst>
          </p:cNvPr>
          <p:cNvSpPr/>
          <p:nvPr/>
        </p:nvSpPr>
        <p:spPr>
          <a:xfrm>
            <a:off x="10806333" y="1614061"/>
            <a:ext cx="483954" cy="43771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B5271D1D-C437-014E-9AD5-8E23847ED507}"/>
              </a:ext>
            </a:extLst>
          </p:cNvPr>
          <p:cNvGrpSpPr/>
          <p:nvPr/>
        </p:nvGrpSpPr>
        <p:grpSpPr>
          <a:xfrm>
            <a:off x="25939" y="331645"/>
            <a:ext cx="14630400" cy="1975488"/>
            <a:chOff x="25939" y="331645"/>
            <a:chExt cx="14630400" cy="1975488"/>
          </a:xfrm>
        </p:grpSpPr>
        <p:grpSp>
          <p:nvGrpSpPr>
            <p:cNvPr id="4" name="Group 3">
              <a:extLst>
                <a:ext uri="{FF2B5EF4-FFF2-40B4-BE49-F238E27FC236}">
                  <a16:creationId xmlns:a16="http://schemas.microsoft.com/office/drawing/2014/main" id="{CEAC7658-37D9-2048-9F98-C49ED0B8B69D}"/>
                </a:ext>
              </a:extLst>
            </p:cNvPr>
            <p:cNvGrpSpPr/>
            <p:nvPr/>
          </p:nvGrpSpPr>
          <p:grpSpPr>
            <a:xfrm>
              <a:off x="25939" y="331645"/>
              <a:ext cx="14630400" cy="1648870"/>
              <a:chOff x="-8320820" y="-1161921"/>
              <a:chExt cx="14630400" cy="1648870"/>
            </a:xfrm>
          </p:grpSpPr>
          <p:sp>
            <p:nvSpPr>
              <p:cNvPr id="5" name="Rectangle 4">
                <a:extLst>
                  <a:ext uri="{FF2B5EF4-FFF2-40B4-BE49-F238E27FC236}">
                    <a16:creationId xmlns:a16="http://schemas.microsoft.com/office/drawing/2014/main" id="{13C8F95C-2A63-4643-88BE-9198D5E64AB8}"/>
                  </a:ext>
                </a:extLst>
              </p:cNvPr>
              <p:cNvSpPr/>
              <p:nvPr/>
            </p:nvSpPr>
            <p:spPr>
              <a:xfrm>
                <a:off x="-8320820" y="-1143027"/>
                <a:ext cx="14630400" cy="162997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0684D9E5-E001-3B45-8A19-9A6B82E430C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195330" y="-1102194"/>
                <a:ext cx="942711" cy="1054970"/>
              </a:xfrm>
              <a:prstGeom prst="rect">
                <a:avLst/>
              </a:prstGeom>
            </p:spPr>
          </p:pic>
          <p:pic>
            <p:nvPicPr>
              <p:cNvPr id="8" name="Picture 7">
                <a:extLst>
                  <a:ext uri="{FF2B5EF4-FFF2-40B4-BE49-F238E27FC236}">
                    <a16:creationId xmlns:a16="http://schemas.microsoft.com/office/drawing/2014/main" id="{04DA428D-D50F-4B48-88F5-E5A9FFBF96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6552" y="-911534"/>
                <a:ext cx="828603" cy="673649"/>
              </a:xfrm>
              <a:prstGeom prst="rect">
                <a:avLst/>
              </a:prstGeom>
            </p:spPr>
          </p:pic>
          <p:pic>
            <p:nvPicPr>
              <p:cNvPr id="9" name="Picture 8" descr="facebook-logo.jpg">
                <a:extLst>
                  <a:ext uri="{FF2B5EF4-FFF2-40B4-BE49-F238E27FC236}">
                    <a16:creationId xmlns:a16="http://schemas.microsoft.com/office/drawing/2014/main" id="{EFB86831-C1DB-4B4F-8FBE-FF593354A8AD}"/>
                  </a:ext>
                </a:extLst>
              </p:cNvPr>
              <p:cNvPicPr>
                <a:picLocks noChangeAspect="1"/>
              </p:cNvPicPr>
              <p:nvPr/>
            </p:nvPicPr>
            <p:blipFill>
              <a:blip r:embed="rId5"/>
              <a:stretch>
                <a:fillRect/>
              </a:stretch>
            </p:blipFill>
            <p:spPr>
              <a:xfrm>
                <a:off x="234993" y="-881825"/>
                <a:ext cx="1403066" cy="556550"/>
              </a:xfrm>
              <a:prstGeom prst="rect">
                <a:avLst/>
              </a:prstGeom>
            </p:spPr>
          </p:pic>
          <p:pic>
            <p:nvPicPr>
              <p:cNvPr id="10" name="Picture 9">
                <a:extLst>
                  <a:ext uri="{FF2B5EF4-FFF2-40B4-BE49-F238E27FC236}">
                    <a16:creationId xmlns:a16="http://schemas.microsoft.com/office/drawing/2014/main" id="{2912A1A1-4F68-7543-9CA8-8FD41B39F585}"/>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480308" y="-1161921"/>
                <a:ext cx="1104419" cy="1263911"/>
              </a:xfrm>
              <a:prstGeom prst="rect">
                <a:avLst/>
              </a:prstGeom>
            </p:spPr>
          </p:pic>
          <p:pic>
            <p:nvPicPr>
              <p:cNvPr id="11" name="Picture 10">
                <a:extLst>
                  <a:ext uri="{FF2B5EF4-FFF2-40B4-BE49-F238E27FC236}">
                    <a16:creationId xmlns:a16="http://schemas.microsoft.com/office/drawing/2014/main" id="{55BB8058-8DF5-404E-9D3F-16FB40446433}"/>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2288270" y="-1118118"/>
                <a:ext cx="1104419" cy="1011902"/>
              </a:xfrm>
              <a:prstGeom prst="rect">
                <a:avLst/>
              </a:prstGeom>
            </p:spPr>
          </p:pic>
        </p:grpSp>
        <p:sp>
          <p:nvSpPr>
            <p:cNvPr id="13" name="Oval 12">
              <a:extLst>
                <a:ext uri="{FF2B5EF4-FFF2-40B4-BE49-F238E27FC236}">
                  <a16:creationId xmlns:a16="http://schemas.microsoft.com/office/drawing/2014/main" id="{A3CDF013-111E-BC47-8BBE-8417486E809E}"/>
                </a:ext>
              </a:extLst>
            </p:cNvPr>
            <p:cNvSpPr/>
            <p:nvPr/>
          </p:nvSpPr>
          <p:spPr>
            <a:xfrm>
              <a:off x="4515338" y="1761657"/>
              <a:ext cx="483954" cy="43771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8326CADD-BC6B-754B-9BFB-B9096E085E22}"/>
                </a:ext>
              </a:extLst>
            </p:cNvPr>
            <p:cNvSpPr/>
            <p:nvPr/>
          </p:nvSpPr>
          <p:spPr>
            <a:xfrm>
              <a:off x="2688548" y="1326898"/>
              <a:ext cx="9130979" cy="923330"/>
            </a:xfrm>
            <a:prstGeom prst="rect">
              <a:avLst/>
            </a:prstGeom>
            <a:noFill/>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525051"/>
                  </a:solidFill>
                  <a:effectLst>
                    <a:outerShdw blurRad="38100" dist="38100" dir="2700000" algn="tl">
                      <a:srgbClr val="000000">
                        <a:alpha val="43137"/>
                      </a:srgbClr>
                    </a:outerShdw>
                  </a:effectLst>
                  <a:uLnTx/>
                  <a:uFillTx/>
                  <a:latin typeface="Arial"/>
                  <a:ea typeface="+mn-ea"/>
                  <a:cs typeface="Arial"/>
                </a:rPr>
                <a:t>@OHEducation</a:t>
              </a:r>
            </a:p>
          </p:txBody>
        </p:sp>
        <p:sp>
          <p:nvSpPr>
            <p:cNvPr id="17" name="Oval 16">
              <a:extLst>
                <a:ext uri="{FF2B5EF4-FFF2-40B4-BE49-F238E27FC236}">
                  <a16:creationId xmlns:a16="http://schemas.microsoft.com/office/drawing/2014/main" id="{D40116F3-539D-4D4D-96D5-AC2D569D32CB}"/>
                </a:ext>
              </a:extLst>
            </p:cNvPr>
            <p:cNvSpPr/>
            <p:nvPr/>
          </p:nvSpPr>
          <p:spPr>
            <a:xfrm>
              <a:off x="11457898" y="1869417"/>
              <a:ext cx="483954" cy="43771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6" name="Slide Number Placeholder 5">
            <a:extLst>
              <a:ext uri="{FF2B5EF4-FFF2-40B4-BE49-F238E27FC236}">
                <a16:creationId xmlns:a16="http://schemas.microsoft.com/office/drawing/2014/main" id="{3CCBA0F6-1B8A-41B6-88AE-64703E00DE33}"/>
              </a:ext>
            </a:extLst>
          </p:cNvPr>
          <p:cNvSpPr>
            <a:spLocks noGrp="1"/>
          </p:cNvSpPr>
          <p:nvPr>
            <p:ph type="sldNum" sz="quarter" idx="12"/>
          </p:nvPr>
        </p:nvSpPr>
        <p:spPr/>
        <p:txBody>
          <a:bodyPr/>
          <a:lstStyle/>
          <a:p>
            <a:fld id="{79463015-ABDD-44E9-850F-7B4794200E02}" type="slidenum">
              <a:rPr lang="en-US" smtClean="0"/>
              <a:pPr/>
              <a:t>34</a:t>
            </a:fld>
            <a:endParaRPr lang="en-US" dirty="0"/>
          </a:p>
        </p:txBody>
      </p:sp>
    </p:spTree>
    <p:extLst>
      <p:ext uri="{BB962C8B-B14F-4D97-AF65-F5344CB8AC3E}">
        <p14:creationId xmlns:p14="http://schemas.microsoft.com/office/powerpoint/2010/main" val="3807989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AECE1A1-12CD-4E68-ADF2-00D24D6F46EC}"/>
              </a:ext>
            </a:extLst>
          </p:cNvPr>
          <p:cNvSpPr>
            <a:spLocks noGrp="1"/>
          </p:cNvSpPr>
          <p:nvPr>
            <p:ph type="sldNum" sz="quarter" idx="12"/>
          </p:nvPr>
        </p:nvSpPr>
        <p:spPr/>
        <p:txBody>
          <a:bodyPr/>
          <a:lstStyle/>
          <a:p>
            <a:fld id="{79463015-ABDD-44E9-850F-7B4794200E02}" type="slidenum">
              <a:rPr lang="en-US" smtClean="0"/>
              <a:pPr/>
              <a:t>35</a:t>
            </a:fld>
            <a:endParaRPr lang="en-US" dirty="0"/>
          </a:p>
        </p:txBody>
      </p:sp>
      <p:sp>
        <p:nvSpPr>
          <p:cNvPr id="3" name="Rectangle 2">
            <a:extLst>
              <a:ext uri="{FF2B5EF4-FFF2-40B4-BE49-F238E27FC236}">
                <a16:creationId xmlns:a16="http://schemas.microsoft.com/office/drawing/2014/main" id="{7860A21B-81FF-4DF0-84F5-41A6DF73D09E}"/>
              </a:ext>
            </a:extLst>
          </p:cNvPr>
          <p:cNvSpPr/>
          <p:nvPr/>
        </p:nvSpPr>
        <p:spPr>
          <a:xfrm>
            <a:off x="0" y="4122546"/>
            <a:ext cx="14630400" cy="3501080"/>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itle 1">
            <a:extLst>
              <a:ext uri="{FF2B5EF4-FFF2-40B4-BE49-F238E27FC236}">
                <a16:creationId xmlns:a16="http://schemas.microsoft.com/office/drawing/2014/main" id="{AB3E1B7F-CC0F-4798-84CF-BE751FCCD565}"/>
              </a:ext>
            </a:extLst>
          </p:cNvPr>
          <p:cNvSpPr>
            <a:spLocks noGrp="1"/>
          </p:cNvSpPr>
          <p:nvPr>
            <p:ph type="title"/>
          </p:nvPr>
        </p:nvSpPr>
        <p:spPr>
          <a:xfrm>
            <a:off x="-1" y="269980"/>
            <a:ext cx="14630399" cy="2031325"/>
          </a:xfrm>
          <a:noFill/>
        </p:spPr>
        <p:txBody>
          <a:bodyPr/>
          <a:lstStyle/>
          <a:p>
            <a:r>
              <a:rPr lang="en-US" sz="6600" dirty="0">
                <a:solidFill>
                  <a:schemeClr val="tx1">
                    <a:lumMod val="95000"/>
                    <a:lumOff val="5000"/>
                  </a:schemeClr>
                </a:solidFill>
                <a:effectLst>
                  <a:outerShdw blurRad="38100" dist="38100" dir="2700000" algn="tl">
                    <a:srgbClr val="000000">
                      <a:alpha val="43137"/>
                    </a:srgbClr>
                  </a:outerShdw>
                </a:effectLst>
              </a:rPr>
              <a:t>Share your learning </a:t>
            </a:r>
            <a:br>
              <a:rPr lang="en-US" sz="6600" dirty="0">
                <a:solidFill>
                  <a:schemeClr val="tx1">
                    <a:lumMod val="95000"/>
                    <a:lumOff val="5000"/>
                  </a:schemeClr>
                </a:solidFill>
                <a:effectLst>
                  <a:outerShdw blurRad="38100" dist="38100" dir="2700000" algn="tl">
                    <a:srgbClr val="000000">
                      <a:alpha val="43137"/>
                    </a:srgbClr>
                  </a:outerShdw>
                </a:effectLst>
              </a:rPr>
            </a:br>
            <a:r>
              <a:rPr lang="en-US" sz="6600" dirty="0">
                <a:solidFill>
                  <a:schemeClr val="tx1">
                    <a:lumMod val="95000"/>
                    <a:lumOff val="5000"/>
                  </a:schemeClr>
                </a:solidFill>
                <a:effectLst>
                  <a:outerShdw blurRad="38100" dist="38100" dir="2700000" algn="tl">
                    <a:srgbClr val="000000">
                      <a:alpha val="43137"/>
                    </a:srgbClr>
                  </a:outerShdw>
                </a:effectLst>
              </a:rPr>
              <a:t>community with us!</a:t>
            </a:r>
          </a:p>
        </p:txBody>
      </p:sp>
      <p:sp>
        <p:nvSpPr>
          <p:cNvPr id="6" name="Title 1">
            <a:extLst>
              <a:ext uri="{FF2B5EF4-FFF2-40B4-BE49-F238E27FC236}">
                <a16:creationId xmlns:a16="http://schemas.microsoft.com/office/drawing/2014/main" id="{C305C576-F03E-49E7-B0F1-3799FD710325}"/>
              </a:ext>
            </a:extLst>
          </p:cNvPr>
          <p:cNvSpPr txBox="1">
            <a:spLocks/>
          </p:cNvSpPr>
          <p:nvPr/>
        </p:nvSpPr>
        <p:spPr>
          <a:xfrm>
            <a:off x="0" y="2402187"/>
            <a:ext cx="14630400" cy="1015663"/>
          </a:xfrm>
          <a:prstGeom prst="rect">
            <a:avLst/>
          </a:prstGeom>
          <a:noFill/>
        </p:spPr>
        <p:txBody>
          <a:bodyPr vert="horz" wrap="square" lIns="0" tIns="0" rIns="0" bIns="0" rtlCol="0" anchor="t" anchorCtr="0">
            <a:spAutoFit/>
          </a:bodyPr>
          <a:lstStyle>
            <a:lvl1pPr algn="ctr" defTabSz="457200" rtl="0" eaLnBrk="1" latinLnBrk="0" hangingPunct="1">
              <a:spcBef>
                <a:spcPct val="0"/>
              </a:spcBef>
              <a:buNone/>
              <a:defRPr sz="4200" b="1" kern="1200">
                <a:solidFill>
                  <a:srgbClr val="C00000"/>
                </a:solidFill>
                <a:latin typeface="Arial"/>
                <a:ea typeface="+mj-ea"/>
                <a:cs typeface="Arial"/>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6600" b="1" i="0" u="none" strike="noStrike" kern="1200" cap="none" spc="0" normalizeH="0" baseline="0" noProof="0" dirty="0">
                <a:ln>
                  <a:noFill/>
                </a:ln>
                <a:solidFill>
                  <a:srgbClr val="74A7CE"/>
                </a:solidFill>
                <a:effectLst>
                  <a:outerShdw blurRad="38100" dist="38100" dir="2700000" algn="tl">
                    <a:srgbClr val="000000">
                      <a:alpha val="43137"/>
                    </a:srgbClr>
                  </a:outerShdw>
                </a:effectLst>
                <a:uLnTx/>
                <a:uFillTx/>
                <a:latin typeface="Arial"/>
                <a:ea typeface="+mj-ea"/>
                <a:cs typeface="Arial"/>
              </a:rPr>
              <a:t>#MyOhioClassroom</a:t>
            </a:r>
          </a:p>
        </p:txBody>
      </p:sp>
      <p:sp>
        <p:nvSpPr>
          <p:cNvPr id="7" name="Title 1">
            <a:extLst>
              <a:ext uri="{FF2B5EF4-FFF2-40B4-BE49-F238E27FC236}">
                <a16:creationId xmlns:a16="http://schemas.microsoft.com/office/drawing/2014/main" id="{ECA66C49-5B7B-455B-88D4-9B28D33D03AB}"/>
              </a:ext>
            </a:extLst>
          </p:cNvPr>
          <p:cNvSpPr txBox="1">
            <a:spLocks/>
          </p:cNvSpPr>
          <p:nvPr/>
        </p:nvSpPr>
        <p:spPr>
          <a:xfrm>
            <a:off x="-2" y="4965809"/>
            <a:ext cx="14630400" cy="1015663"/>
          </a:xfrm>
          <a:prstGeom prst="rect">
            <a:avLst/>
          </a:prstGeom>
          <a:noFill/>
        </p:spPr>
        <p:txBody>
          <a:bodyPr vert="horz" wrap="square" lIns="0" tIns="0" rIns="0" bIns="0" rtlCol="0" anchor="t" anchorCtr="0">
            <a:spAutoFit/>
          </a:bodyPr>
          <a:lstStyle>
            <a:lvl1pPr algn="ctr" defTabSz="457200" rtl="0" eaLnBrk="1" latinLnBrk="0" hangingPunct="1">
              <a:spcBef>
                <a:spcPct val="0"/>
              </a:spcBef>
              <a:buNone/>
              <a:defRPr sz="4200" b="1" kern="1200">
                <a:solidFill>
                  <a:srgbClr val="C00000"/>
                </a:solidFill>
                <a:latin typeface="Arial"/>
                <a:ea typeface="+mj-ea"/>
                <a:cs typeface="Arial"/>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mj-ea"/>
                <a:cs typeface="Arial"/>
              </a:rPr>
              <a:t>Celebrate educators!</a:t>
            </a:r>
          </a:p>
        </p:txBody>
      </p:sp>
      <p:sp>
        <p:nvSpPr>
          <p:cNvPr id="8" name="Title 1">
            <a:extLst>
              <a:ext uri="{FF2B5EF4-FFF2-40B4-BE49-F238E27FC236}">
                <a16:creationId xmlns:a16="http://schemas.microsoft.com/office/drawing/2014/main" id="{6B1F3B27-B9CE-4F88-9CB8-BD4661B77C53}"/>
              </a:ext>
            </a:extLst>
          </p:cNvPr>
          <p:cNvSpPr txBox="1">
            <a:spLocks/>
          </p:cNvSpPr>
          <p:nvPr/>
        </p:nvSpPr>
        <p:spPr>
          <a:xfrm>
            <a:off x="0" y="5998018"/>
            <a:ext cx="14630398" cy="923330"/>
          </a:xfrm>
          <a:prstGeom prst="rect">
            <a:avLst/>
          </a:prstGeom>
          <a:noFill/>
        </p:spPr>
        <p:txBody>
          <a:bodyPr vert="horz" wrap="square" lIns="0" tIns="0" rIns="0" bIns="0" rtlCol="0" anchor="t" anchorCtr="0">
            <a:spAutoFit/>
          </a:bodyPr>
          <a:lstStyle>
            <a:lvl1pPr algn="ctr" defTabSz="457200" rtl="0" eaLnBrk="1" latinLnBrk="0" hangingPunct="1">
              <a:spcBef>
                <a:spcPct val="0"/>
              </a:spcBef>
              <a:buNone/>
              <a:defRPr sz="4200" b="1" kern="1200">
                <a:solidFill>
                  <a:srgbClr val="C00000"/>
                </a:solidFill>
                <a:latin typeface="Arial"/>
                <a:ea typeface="+mj-ea"/>
                <a:cs typeface="Arial"/>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6000" b="1" i="0" u="none" strike="noStrike" kern="1200" cap="none" spc="0" normalizeH="0" baseline="0" noProof="0" dirty="0">
                <a:ln>
                  <a:noFill/>
                </a:ln>
                <a:solidFill>
                  <a:srgbClr val="700017"/>
                </a:solidFill>
                <a:effectLst>
                  <a:outerShdw blurRad="38100" dist="38100" dir="2700000" algn="tl">
                    <a:srgbClr val="000000">
                      <a:alpha val="43137"/>
                    </a:srgbClr>
                  </a:outerShdw>
                </a:effectLst>
                <a:uLnTx/>
                <a:uFillTx/>
                <a:latin typeface="Arial"/>
                <a:ea typeface="+mj-ea"/>
                <a:cs typeface="Arial"/>
              </a:rPr>
              <a:t>#OhioLovesTeachers</a:t>
            </a:r>
          </a:p>
        </p:txBody>
      </p:sp>
      <p:cxnSp>
        <p:nvCxnSpPr>
          <p:cNvPr id="9" name="Straight Connector 8">
            <a:extLst>
              <a:ext uri="{FF2B5EF4-FFF2-40B4-BE49-F238E27FC236}">
                <a16:creationId xmlns:a16="http://schemas.microsoft.com/office/drawing/2014/main" id="{43E9B150-FC38-4E87-869B-CE0D231BF62D}"/>
              </a:ext>
            </a:extLst>
          </p:cNvPr>
          <p:cNvCxnSpPr>
            <a:cxnSpLocks/>
          </p:cNvCxnSpPr>
          <p:nvPr/>
        </p:nvCxnSpPr>
        <p:spPr>
          <a:xfrm>
            <a:off x="0" y="4141471"/>
            <a:ext cx="14630400" cy="0"/>
          </a:xfrm>
          <a:prstGeom prst="line">
            <a:avLst/>
          </a:prstGeom>
          <a:ln w="111125">
            <a:solidFill>
              <a:srgbClr val="BA8F1B"/>
            </a:solidFill>
          </a:ln>
        </p:spPr>
        <p:style>
          <a:lnRef idx="2">
            <a:schemeClr val="accent6"/>
          </a:lnRef>
          <a:fillRef idx="0">
            <a:schemeClr val="accent6"/>
          </a:fillRef>
          <a:effectRef idx="1">
            <a:schemeClr val="accent6"/>
          </a:effectRef>
          <a:fontRef idx="minor">
            <a:schemeClr val="tx1"/>
          </a:fontRef>
        </p:style>
      </p:cxnSp>
      <p:pic>
        <p:nvPicPr>
          <p:cNvPr id="10" name="Picture 9">
            <a:extLst>
              <a:ext uri="{FF2B5EF4-FFF2-40B4-BE49-F238E27FC236}">
                <a16:creationId xmlns:a16="http://schemas.microsoft.com/office/drawing/2014/main" id="{9F49E8A3-A631-4FEC-92BC-EBA33D33179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79270" y="3613347"/>
            <a:ext cx="1546973" cy="1257680"/>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7A0C50C3-06B0-4B5D-B3AF-0F7F3A69CB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04158" y="3512632"/>
            <a:ext cx="1459885" cy="145988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4085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0F6D202-B017-416E-A95F-CA28DA965AE6}"/>
              </a:ext>
            </a:extLst>
          </p:cNvPr>
          <p:cNvSpPr>
            <a:spLocks noGrp="1"/>
          </p:cNvSpPr>
          <p:nvPr>
            <p:ph type="title"/>
          </p:nvPr>
        </p:nvSpPr>
        <p:spPr>
          <a:xfrm>
            <a:off x="731520" y="548643"/>
            <a:ext cx="13167360" cy="769441"/>
          </a:xfrm>
        </p:spPr>
        <p:txBody>
          <a:bodyPr/>
          <a:lstStyle/>
          <a:p>
            <a:r>
              <a:rPr lang="en-US" dirty="0"/>
              <a:t>Overview</a:t>
            </a:r>
          </a:p>
        </p:txBody>
      </p:sp>
      <p:sp>
        <p:nvSpPr>
          <p:cNvPr id="6" name="Content Placeholder 2">
            <a:extLst>
              <a:ext uri="{FF2B5EF4-FFF2-40B4-BE49-F238E27FC236}">
                <a16:creationId xmlns:a16="http://schemas.microsoft.com/office/drawing/2014/main" id="{92FC3C6E-EDCB-4AC4-B96C-C5A29C55D0AD}"/>
              </a:ext>
            </a:extLst>
          </p:cNvPr>
          <p:cNvSpPr>
            <a:spLocks noGrp="1"/>
          </p:cNvSpPr>
          <p:nvPr>
            <p:ph idx="1"/>
          </p:nvPr>
        </p:nvSpPr>
        <p:spPr>
          <a:xfrm>
            <a:off x="1421067" y="1943299"/>
            <a:ext cx="12249962" cy="4052767"/>
          </a:xfrm>
        </p:spPr>
        <p:txBody>
          <a:bodyPr/>
          <a:lstStyle/>
          <a:p>
            <a:pPr marL="0" indent="0">
              <a:buNone/>
            </a:pPr>
            <a:r>
              <a:rPr lang="en-US" sz="4000" dirty="0"/>
              <a:t>The rule requires districts to annually report incidents of restraint and seclusion to the Department. </a:t>
            </a:r>
            <a:endParaRPr lang="en-US" dirty="0"/>
          </a:p>
          <a:p>
            <a:pPr lvl="1">
              <a:buFont typeface="Arial" panose="020B0604020202020204" pitchFamily="34" charset="0"/>
              <a:buChar char="•"/>
            </a:pPr>
            <a:r>
              <a:rPr lang="en-US" sz="4000" dirty="0"/>
              <a:t>This data collection fulfills the district’s reporting requirement.</a:t>
            </a:r>
          </a:p>
          <a:p>
            <a:pPr lvl="1">
              <a:buFont typeface="Arial" panose="020B0604020202020204" pitchFamily="34" charset="0"/>
              <a:buChar char="•"/>
            </a:pPr>
            <a:r>
              <a:rPr lang="en-US" sz="4000" dirty="0"/>
              <a:t>Submit data from 2021-2022 school year by</a:t>
            </a:r>
            <a:r>
              <a:rPr lang="en-US" sz="4000" dirty="0">
                <a:solidFill>
                  <a:srgbClr val="FF0000"/>
                </a:solidFill>
              </a:rPr>
              <a:t> </a:t>
            </a:r>
            <a:r>
              <a:rPr lang="en-US" sz="4000" dirty="0"/>
              <a:t>on </a:t>
            </a:r>
            <a:r>
              <a:rPr lang="en-US" sz="4000" b="1" dirty="0"/>
              <a:t>Aug. 5, 2022</a:t>
            </a:r>
            <a:r>
              <a:rPr lang="en-US" sz="4000" dirty="0"/>
              <a:t>.</a:t>
            </a:r>
          </a:p>
          <a:p>
            <a:pPr marL="0" indent="0">
              <a:buNone/>
            </a:pPr>
            <a:endParaRPr lang="en-US" dirty="0"/>
          </a:p>
        </p:txBody>
      </p:sp>
    </p:spTree>
    <p:extLst>
      <p:ext uri="{BB962C8B-B14F-4D97-AF65-F5344CB8AC3E}">
        <p14:creationId xmlns:p14="http://schemas.microsoft.com/office/powerpoint/2010/main" val="2521767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7FFEA76-A20A-42C8-A6DF-AF3DE69858EE}"/>
              </a:ext>
            </a:extLst>
          </p:cNvPr>
          <p:cNvSpPr>
            <a:spLocks noGrp="1"/>
          </p:cNvSpPr>
          <p:nvPr>
            <p:ph type="sldNum" sz="quarter" idx="12"/>
          </p:nvPr>
        </p:nvSpPr>
        <p:spPr/>
        <p:txBody>
          <a:bodyPr/>
          <a:lstStyle/>
          <a:p>
            <a:fld id="{79463015-ABDD-44E9-850F-7B4794200E02}" type="slidenum">
              <a:rPr lang="en-US" smtClean="0"/>
              <a:pPr/>
              <a:t>5</a:t>
            </a:fld>
            <a:endParaRPr lang="en-US" dirty="0"/>
          </a:p>
        </p:txBody>
      </p:sp>
      <p:sp>
        <p:nvSpPr>
          <p:cNvPr id="8" name="Content Placeholder 2">
            <a:extLst>
              <a:ext uri="{FF2B5EF4-FFF2-40B4-BE49-F238E27FC236}">
                <a16:creationId xmlns:a16="http://schemas.microsoft.com/office/drawing/2014/main" id="{3FE227FD-F0FB-404F-AEDB-CDB257C51932}"/>
              </a:ext>
            </a:extLst>
          </p:cNvPr>
          <p:cNvSpPr>
            <a:spLocks noGrp="1"/>
          </p:cNvSpPr>
          <p:nvPr>
            <p:ph idx="1"/>
          </p:nvPr>
        </p:nvSpPr>
        <p:spPr>
          <a:xfrm>
            <a:off x="7797309" y="480836"/>
            <a:ext cx="3931919" cy="629574"/>
          </a:xfrm>
        </p:spPr>
        <p:txBody>
          <a:bodyPr anchor="ctr"/>
          <a:lstStyle/>
          <a:p>
            <a:pPr marL="0" indent="0">
              <a:buNone/>
            </a:pPr>
            <a:r>
              <a:rPr lang="en-US" sz="3600" dirty="0">
                <a:solidFill>
                  <a:schemeClr val="bg1"/>
                </a:solidFill>
              </a:rPr>
              <a:t>Basic font sizes</a:t>
            </a:r>
          </a:p>
        </p:txBody>
      </p:sp>
      <p:sp>
        <p:nvSpPr>
          <p:cNvPr id="10" name="Content Placeholder 2">
            <a:extLst>
              <a:ext uri="{FF2B5EF4-FFF2-40B4-BE49-F238E27FC236}">
                <a16:creationId xmlns:a16="http://schemas.microsoft.com/office/drawing/2014/main" id="{45B115A8-3437-46C6-921F-9147725D62B7}"/>
              </a:ext>
            </a:extLst>
          </p:cNvPr>
          <p:cNvSpPr txBox="1">
            <a:spLocks/>
          </p:cNvSpPr>
          <p:nvPr/>
        </p:nvSpPr>
        <p:spPr>
          <a:xfrm>
            <a:off x="7673738" y="3548235"/>
            <a:ext cx="6402403" cy="843503"/>
          </a:xfrm>
          <a:prstGeom prst="rect">
            <a:avLst/>
          </a:prstGeom>
        </p:spPr>
        <p:txBody>
          <a:bodyPr vert="horz" lIns="0" tIns="0" rIns="0" bIns="0" rtlCol="0" anchor="ctr" anchorCtr="0">
            <a:noAutofit/>
          </a:bodyPr>
          <a:lstStyle>
            <a:lvl1pPr marL="227013" indent="-227013"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571500" indent="-225425" algn="l" defTabSz="457200" rtl="0" eaLnBrk="1" latinLnBrk="0" hangingPunct="1">
              <a:spcBef>
                <a:spcPct val="20000"/>
              </a:spcBef>
              <a:buFont typeface="Arial"/>
              <a:buChar char="–"/>
              <a:defRPr sz="3200" kern="1200">
                <a:solidFill>
                  <a:schemeClr val="tx1"/>
                </a:solidFill>
                <a:latin typeface="Arial"/>
                <a:ea typeface="+mn-ea"/>
                <a:cs typeface="Arial"/>
              </a:defRPr>
            </a:lvl2pPr>
            <a:lvl3pPr marL="1025525" indent="-228600" algn="l" defTabSz="457200" rtl="0" eaLnBrk="1" latinLnBrk="0" hangingPunct="1">
              <a:spcBef>
                <a:spcPct val="20000"/>
              </a:spcBef>
              <a:buFont typeface="Arial"/>
              <a:buChar char="•"/>
              <a:defRPr sz="3200" kern="1200">
                <a:solidFill>
                  <a:schemeClr val="tx1"/>
                </a:solidFill>
                <a:latin typeface="Arial"/>
                <a:ea typeface="+mn-ea"/>
                <a:cs typeface="Arial"/>
              </a:defRPr>
            </a:lvl3pPr>
            <a:lvl4pPr marL="1490663" indent="-228600" algn="l" defTabSz="457200" rtl="0" eaLnBrk="1" latinLnBrk="0" hangingPunct="1">
              <a:spcBef>
                <a:spcPct val="20000"/>
              </a:spcBef>
              <a:buFont typeface="Arial"/>
              <a:buChar char="–"/>
              <a:defRPr sz="3200" kern="1200">
                <a:solidFill>
                  <a:schemeClr val="tx1"/>
                </a:solidFill>
                <a:latin typeface="Arial"/>
                <a:ea typeface="+mn-ea"/>
                <a:cs typeface="Arial"/>
              </a:defRPr>
            </a:lvl4pPr>
            <a:lvl5pPr marL="1947863" indent="-228600" algn="l" defTabSz="457200" rtl="0" eaLnBrk="1" latinLnBrk="0" hangingPunct="1">
              <a:spcBef>
                <a:spcPct val="20000"/>
              </a:spcBef>
              <a:buFont typeface="Arial"/>
              <a:buChar char="»"/>
              <a:defRPr sz="3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3600" dirty="0">
                <a:solidFill>
                  <a:schemeClr val="bg1"/>
                </a:solidFill>
              </a:rPr>
              <a:t>Sequences and timelines</a:t>
            </a:r>
          </a:p>
        </p:txBody>
      </p:sp>
      <p:sp>
        <p:nvSpPr>
          <p:cNvPr id="11" name="Content Placeholder 2">
            <a:extLst>
              <a:ext uri="{FF2B5EF4-FFF2-40B4-BE49-F238E27FC236}">
                <a16:creationId xmlns:a16="http://schemas.microsoft.com/office/drawing/2014/main" id="{30CB675E-7A05-4B11-BCA0-9BA710B3AEB0}"/>
              </a:ext>
            </a:extLst>
          </p:cNvPr>
          <p:cNvSpPr txBox="1">
            <a:spLocks/>
          </p:cNvSpPr>
          <p:nvPr/>
        </p:nvSpPr>
        <p:spPr>
          <a:xfrm>
            <a:off x="7797305" y="5189033"/>
            <a:ext cx="3931919" cy="629574"/>
          </a:xfrm>
          <a:prstGeom prst="rect">
            <a:avLst/>
          </a:prstGeom>
        </p:spPr>
        <p:txBody>
          <a:bodyPr vert="horz" lIns="0" tIns="0" rIns="0" bIns="0" rtlCol="0" anchor="ctr" anchorCtr="0">
            <a:noAutofit/>
          </a:bodyPr>
          <a:lstStyle>
            <a:lvl1pPr marL="227013" indent="-227013"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571500" indent="-225425" algn="l" defTabSz="457200" rtl="0" eaLnBrk="1" latinLnBrk="0" hangingPunct="1">
              <a:spcBef>
                <a:spcPct val="20000"/>
              </a:spcBef>
              <a:buFont typeface="Arial"/>
              <a:buChar char="–"/>
              <a:defRPr sz="3200" kern="1200">
                <a:solidFill>
                  <a:schemeClr val="tx1"/>
                </a:solidFill>
                <a:latin typeface="Arial"/>
                <a:ea typeface="+mn-ea"/>
                <a:cs typeface="Arial"/>
              </a:defRPr>
            </a:lvl2pPr>
            <a:lvl3pPr marL="1025525" indent="-228600" algn="l" defTabSz="457200" rtl="0" eaLnBrk="1" latinLnBrk="0" hangingPunct="1">
              <a:spcBef>
                <a:spcPct val="20000"/>
              </a:spcBef>
              <a:buFont typeface="Arial"/>
              <a:buChar char="•"/>
              <a:defRPr sz="3200" kern="1200">
                <a:solidFill>
                  <a:schemeClr val="tx1"/>
                </a:solidFill>
                <a:latin typeface="Arial"/>
                <a:ea typeface="+mn-ea"/>
                <a:cs typeface="Arial"/>
              </a:defRPr>
            </a:lvl3pPr>
            <a:lvl4pPr marL="1490663" indent="-228600" algn="l" defTabSz="457200" rtl="0" eaLnBrk="1" latinLnBrk="0" hangingPunct="1">
              <a:spcBef>
                <a:spcPct val="20000"/>
              </a:spcBef>
              <a:buFont typeface="Arial"/>
              <a:buChar char="–"/>
              <a:defRPr sz="3200" kern="1200">
                <a:solidFill>
                  <a:schemeClr val="tx1"/>
                </a:solidFill>
                <a:latin typeface="Arial"/>
                <a:ea typeface="+mn-ea"/>
                <a:cs typeface="Arial"/>
              </a:defRPr>
            </a:lvl4pPr>
            <a:lvl5pPr marL="1947863" indent="-228600" algn="l" defTabSz="457200" rtl="0" eaLnBrk="1" latinLnBrk="0" hangingPunct="1">
              <a:spcBef>
                <a:spcPct val="20000"/>
              </a:spcBef>
              <a:buFont typeface="Arial"/>
              <a:buChar char="»"/>
              <a:defRPr sz="3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3600" dirty="0">
                <a:solidFill>
                  <a:schemeClr val="bg1"/>
                </a:solidFill>
              </a:rPr>
              <a:t>Images and text</a:t>
            </a:r>
          </a:p>
        </p:txBody>
      </p:sp>
      <p:sp>
        <p:nvSpPr>
          <p:cNvPr id="12" name="Content Placeholder 2">
            <a:extLst>
              <a:ext uri="{FF2B5EF4-FFF2-40B4-BE49-F238E27FC236}">
                <a16:creationId xmlns:a16="http://schemas.microsoft.com/office/drawing/2014/main" id="{A27AEF0B-5710-4089-81F6-5467D9EC27BD}"/>
              </a:ext>
            </a:extLst>
          </p:cNvPr>
          <p:cNvSpPr txBox="1">
            <a:spLocks/>
          </p:cNvSpPr>
          <p:nvPr/>
        </p:nvSpPr>
        <p:spPr>
          <a:xfrm>
            <a:off x="7797306" y="6585718"/>
            <a:ext cx="3931919" cy="629574"/>
          </a:xfrm>
          <a:prstGeom prst="rect">
            <a:avLst/>
          </a:prstGeom>
        </p:spPr>
        <p:txBody>
          <a:bodyPr vert="horz" lIns="0" tIns="0" rIns="0" bIns="0" rtlCol="0" anchor="ctr" anchorCtr="0">
            <a:noAutofit/>
          </a:bodyPr>
          <a:lstStyle>
            <a:lvl1pPr marL="227013" indent="-227013"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571500" indent="-225425" algn="l" defTabSz="457200" rtl="0" eaLnBrk="1" latinLnBrk="0" hangingPunct="1">
              <a:spcBef>
                <a:spcPct val="20000"/>
              </a:spcBef>
              <a:buFont typeface="Arial"/>
              <a:buChar char="–"/>
              <a:defRPr sz="3200" kern="1200">
                <a:solidFill>
                  <a:schemeClr val="tx1"/>
                </a:solidFill>
                <a:latin typeface="Arial"/>
                <a:ea typeface="+mn-ea"/>
                <a:cs typeface="Arial"/>
              </a:defRPr>
            </a:lvl2pPr>
            <a:lvl3pPr marL="1025525" indent="-228600" algn="l" defTabSz="457200" rtl="0" eaLnBrk="1" latinLnBrk="0" hangingPunct="1">
              <a:spcBef>
                <a:spcPct val="20000"/>
              </a:spcBef>
              <a:buFont typeface="Arial"/>
              <a:buChar char="•"/>
              <a:defRPr sz="3200" kern="1200">
                <a:solidFill>
                  <a:schemeClr val="tx1"/>
                </a:solidFill>
                <a:latin typeface="Arial"/>
                <a:ea typeface="+mn-ea"/>
                <a:cs typeface="Arial"/>
              </a:defRPr>
            </a:lvl3pPr>
            <a:lvl4pPr marL="1490663" indent="-228600" algn="l" defTabSz="457200" rtl="0" eaLnBrk="1" latinLnBrk="0" hangingPunct="1">
              <a:spcBef>
                <a:spcPct val="20000"/>
              </a:spcBef>
              <a:buFont typeface="Arial"/>
              <a:buChar char="–"/>
              <a:defRPr sz="3200" kern="1200">
                <a:solidFill>
                  <a:schemeClr val="tx1"/>
                </a:solidFill>
                <a:latin typeface="Arial"/>
                <a:ea typeface="+mn-ea"/>
                <a:cs typeface="Arial"/>
              </a:defRPr>
            </a:lvl4pPr>
            <a:lvl5pPr marL="1947863" indent="-228600" algn="l" defTabSz="457200" rtl="0" eaLnBrk="1" latinLnBrk="0" hangingPunct="1">
              <a:spcBef>
                <a:spcPct val="20000"/>
              </a:spcBef>
              <a:buFont typeface="Arial"/>
              <a:buChar char="»"/>
              <a:defRPr sz="3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3600" dirty="0">
                <a:solidFill>
                  <a:schemeClr val="bg1"/>
                </a:solidFill>
              </a:rPr>
              <a:t>Numbers</a:t>
            </a:r>
          </a:p>
        </p:txBody>
      </p:sp>
      <p:cxnSp>
        <p:nvCxnSpPr>
          <p:cNvPr id="16" name="Straight Connector 15">
            <a:extLst>
              <a:ext uri="{FF2B5EF4-FFF2-40B4-BE49-F238E27FC236}">
                <a16:creationId xmlns:a16="http://schemas.microsoft.com/office/drawing/2014/main" id="{740B13C3-91A4-41BB-B803-6CDFFCB77CDE}"/>
              </a:ext>
            </a:extLst>
          </p:cNvPr>
          <p:cNvCxnSpPr>
            <a:cxnSpLocks/>
          </p:cNvCxnSpPr>
          <p:nvPr/>
        </p:nvCxnSpPr>
        <p:spPr>
          <a:xfrm>
            <a:off x="7315201" y="7587909"/>
            <a:ext cx="73152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aphicFrame>
        <p:nvGraphicFramePr>
          <p:cNvPr id="18" name="Table 17">
            <a:extLst>
              <a:ext uri="{FF2B5EF4-FFF2-40B4-BE49-F238E27FC236}">
                <a16:creationId xmlns:a16="http://schemas.microsoft.com/office/drawing/2014/main" id="{53D19794-459B-4F51-97C9-9457CAC646A3}"/>
              </a:ext>
            </a:extLst>
          </p:cNvPr>
          <p:cNvGraphicFramePr>
            <a:graphicFrameLocks noGrp="1"/>
          </p:cNvGraphicFramePr>
          <p:nvPr>
            <p:extLst>
              <p:ext uri="{D42A27DB-BD31-4B8C-83A1-F6EECF244321}">
                <p14:modId xmlns:p14="http://schemas.microsoft.com/office/powerpoint/2010/main" val="591430820"/>
              </p:ext>
            </p:extLst>
          </p:nvPr>
        </p:nvGraphicFramePr>
        <p:xfrm>
          <a:off x="1332910" y="248142"/>
          <a:ext cx="11839394" cy="6967150"/>
        </p:xfrm>
        <a:graphic>
          <a:graphicData uri="http://schemas.openxmlformats.org/drawingml/2006/table">
            <a:tbl>
              <a:tblPr firstRow="1" bandRow="1">
                <a:tableStyleId>{5C22544A-7EE6-4342-B048-85BDC9FD1C3A}</a:tableStyleId>
              </a:tblPr>
              <a:tblGrid>
                <a:gridCol w="5919697">
                  <a:extLst>
                    <a:ext uri="{9D8B030D-6E8A-4147-A177-3AD203B41FA5}">
                      <a16:colId xmlns:a16="http://schemas.microsoft.com/office/drawing/2014/main" val="4062725172"/>
                    </a:ext>
                  </a:extLst>
                </a:gridCol>
                <a:gridCol w="5919697">
                  <a:extLst>
                    <a:ext uri="{9D8B030D-6E8A-4147-A177-3AD203B41FA5}">
                      <a16:colId xmlns:a16="http://schemas.microsoft.com/office/drawing/2014/main" val="3732081895"/>
                    </a:ext>
                  </a:extLst>
                </a:gridCol>
              </a:tblGrid>
              <a:tr h="967660">
                <a:tc>
                  <a:txBody>
                    <a:bodyPr/>
                    <a:lstStyle/>
                    <a:p>
                      <a:pPr algn="ctr"/>
                      <a:r>
                        <a:rPr lang="en-US" sz="2200" u="none" dirty="0">
                          <a:latin typeface="Arial"/>
                          <a:cs typeface="Arial"/>
                        </a:rPr>
                        <a:t>Positive Behavior Intervention and Supports (PBIS)</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200" u="none" dirty="0">
                          <a:latin typeface="Arial" panose="020B0604020202020204" pitchFamily="34" charset="0"/>
                          <a:cs typeface="Arial" panose="020B0604020202020204" pitchFamily="34" charset="0"/>
                        </a:rPr>
                        <a:t>Crisis Management and </a:t>
                      </a:r>
                      <a:br>
                        <a:rPr lang="en-US" sz="2200" u="none" dirty="0">
                          <a:latin typeface="Arial" panose="020B0604020202020204" pitchFamily="34" charset="0"/>
                          <a:cs typeface="Arial" panose="020B0604020202020204" pitchFamily="34" charset="0"/>
                        </a:rPr>
                      </a:br>
                      <a:r>
                        <a:rPr lang="en-US" sz="2200" u="none" dirty="0">
                          <a:latin typeface="Arial" panose="020B0604020202020204" pitchFamily="34" charset="0"/>
                          <a:cs typeface="Arial" panose="020B0604020202020204" pitchFamily="34" charset="0"/>
                        </a:rPr>
                        <a:t>De-escalation (Restraint and Seclusion)</a:t>
                      </a:r>
                    </a:p>
                  </a:txBody>
                  <a:tcPr/>
                </a:tc>
                <a:extLst>
                  <a:ext uri="{0D108BD9-81ED-4DB2-BD59-A6C34878D82A}">
                    <a16:rowId xmlns:a16="http://schemas.microsoft.com/office/drawing/2014/main" val="2870826564"/>
                  </a:ext>
                </a:extLst>
              </a:tr>
              <a:tr h="50318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dirty="0">
                          <a:latin typeface="Arial" panose="020B0604020202020204" pitchFamily="34" charset="0"/>
                          <a:cs typeface="Arial" panose="020B0604020202020204" pitchFamily="34" charset="0"/>
                        </a:rPr>
                        <a:t>First component of the Rule</a:t>
                      </a:r>
                      <a:endParaRPr lang="en-US" sz="2000" b="1" dirty="0">
                        <a:latin typeface="Arial" panose="020B0604020202020204" pitchFamily="34" charset="0"/>
                        <a:cs typeface="Arial" panose="020B0604020202020204" pitchFamily="34" charset="0"/>
                      </a:endParaRP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dirty="0">
                          <a:latin typeface="Arial" panose="020B0604020202020204" pitchFamily="34" charset="0"/>
                          <a:cs typeface="Arial" panose="020B0604020202020204" pitchFamily="34" charset="0"/>
                        </a:rPr>
                        <a:t>Second Component of the Rule </a:t>
                      </a:r>
                      <a:endParaRPr lang="en-US" sz="20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473033922"/>
                  </a:ext>
                </a:extLst>
              </a:tr>
              <a:tr h="50318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b="1" dirty="0">
                          <a:latin typeface="Arial"/>
                          <a:cs typeface="Arial"/>
                        </a:rPr>
                        <a:t>Proactive</a:t>
                      </a:r>
                      <a:r>
                        <a:rPr lang="en-US" sz="2000" dirty="0">
                          <a:latin typeface="Arial"/>
                          <a:cs typeface="Arial"/>
                        </a:rPr>
                        <a:t> approach</a:t>
                      </a: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b="1" dirty="0">
                          <a:latin typeface="Arial"/>
                          <a:cs typeface="Arial"/>
                        </a:rPr>
                        <a:t>Reactive</a:t>
                      </a:r>
                      <a:r>
                        <a:rPr lang="en-US" sz="2000" dirty="0">
                          <a:latin typeface="Arial"/>
                          <a:cs typeface="Arial"/>
                        </a:rPr>
                        <a:t> interventions</a:t>
                      </a:r>
                    </a:p>
                  </a:txBody>
                  <a:tcPr anchor="ctr"/>
                </a:tc>
                <a:extLst>
                  <a:ext uri="{0D108BD9-81ED-4DB2-BD59-A6C34878D82A}">
                    <a16:rowId xmlns:a16="http://schemas.microsoft.com/office/drawing/2014/main" val="440857304"/>
                  </a:ext>
                </a:extLst>
              </a:tr>
              <a:tr h="1277311">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dirty="0">
                          <a:latin typeface="Arial" panose="020B0604020202020204" pitchFamily="34" charset="0"/>
                          <a:cs typeface="Arial" panose="020B0604020202020204" pitchFamily="34" charset="0"/>
                        </a:rPr>
                        <a:t>Help reduce challenging behavior that </a:t>
                      </a:r>
                      <a:r>
                        <a:rPr lang="en-US" sz="2000" i="1" dirty="0">
                          <a:latin typeface="Arial" panose="020B0604020202020204" pitchFamily="34" charset="0"/>
                          <a:cs typeface="Arial" panose="020B0604020202020204" pitchFamily="34" charset="0"/>
                        </a:rPr>
                        <a:t>may</a:t>
                      </a:r>
                      <a:r>
                        <a:rPr lang="en-US" sz="2000" dirty="0">
                          <a:latin typeface="Arial" panose="020B0604020202020204" pitchFamily="34" charset="0"/>
                          <a:cs typeface="Arial" panose="020B0604020202020204" pitchFamily="34" charset="0"/>
                        </a:rPr>
                        <a:t> escalate to the point of a safety concern.</a:t>
                      </a: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dirty="0">
                          <a:latin typeface="Arial" panose="020B0604020202020204" pitchFamily="34" charset="0"/>
                          <a:cs typeface="Arial" panose="020B0604020202020204" pitchFamily="34" charset="0"/>
                        </a:rPr>
                        <a:t>Used when behavior </a:t>
                      </a:r>
                      <a:r>
                        <a:rPr lang="en-US" sz="2000" i="1" dirty="0">
                          <a:latin typeface="Arial" panose="020B0604020202020204" pitchFamily="34" charset="0"/>
                          <a:cs typeface="Arial" panose="020B0604020202020204" pitchFamily="34" charset="0"/>
                        </a:rPr>
                        <a:t>has</a:t>
                      </a:r>
                      <a:r>
                        <a:rPr lang="en-US" sz="2000" dirty="0">
                          <a:latin typeface="Arial" panose="020B0604020202020204" pitchFamily="34" charset="0"/>
                          <a:cs typeface="Arial" panose="020B0604020202020204" pitchFamily="34" charset="0"/>
                        </a:rPr>
                        <a:t> escalated to a point of safety concerns.</a:t>
                      </a:r>
                    </a:p>
                  </a:txBody>
                  <a:tcPr anchor="ctr"/>
                </a:tc>
                <a:extLst>
                  <a:ext uri="{0D108BD9-81ED-4DB2-BD59-A6C34878D82A}">
                    <a16:rowId xmlns:a16="http://schemas.microsoft.com/office/drawing/2014/main" val="236724070"/>
                  </a:ext>
                </a:extLst>
              </a:tr>
              <a:tr h="166437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dirty="0">
                          <a:latin typeface="Arial"/>
                          <a:cs typeface="Arial"/>
                        </a:rPr>
                        <a:t>Focus on creating a safe, predictable and supportive school environment by routinely teaching, practicing and reinforcing expected behaviors.</a:t>
                      </a: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dirty="0">
                          <a:latin typeface="Arial" panose="020B0604020202020204" pitchFamily="34" charset="0"/>
                          <a:cs typeface="Arial" panose="020B0604020202020204" pitchFamily="34" charset="0"/>
                        </a:rPr>
                        <a:t>Staff attempt to de-escalate a student through verbal prompts, time for processing decisions and space.</a:t>
                      </a:r>
                    </a:p>
                  </a:txBody>
                  <a:tcPr anchor="ctr"/>
                </a:tc>
                <a:extLst>
                  <a:ext uri="{0D108BD9-81ED-4DB2-BD59-A6C34878D82A}">
                    <a16:rowId xmlns:a16="http://schemas.microsoft.com/office/drawing/2014/main" val="3050777429"/>
                  </a:ext>
                </a:extLst>
              </a:tr>
              <a:tr h="2051438">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dirty="0">
                          <a:latin typeface="Arial"/>
                          <a:cs typeface="Arial"/>
                        </a:rPr>
                        <a:t>Uses multitiered model: universal supports (tier I), targeted supports (tier II), and individual supports (tier III).  </a:t>
                      </a: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dirty="0">
                          <a:latin typeface="Arial" panose="020B0604020202020204" pitchFamily="34" charset="0"/>
                          <a:cs typeface="Arial" panose="020B0604020202020204" pitchFamily="34" charset="0"/>
                        </a:rPr>
                        <a:t>If the unsafe behavior continues, the crisis intervention team </a:t>
                      </a:r>
                      <a:r>
                        <a:rPr lang="en-US" sz="2000" i="1" dirty="0">
                          <a:latin typeface="Arial" panose="020B0604020202020204" pitchFamily="34" charset="0"/>
                          <a:cs typeface="Arial" panose="020B0604020202020204" pitchFamily="34" charset="0"/>
                        </a:rPr>
                        <a:t>may</a:t>
                      </a:r>
                      <a:r>
                        <a:rPr lang="en-US" sz="2000" dirty="0">
                          <a:latin typeface="Arial" panose="020B0604020202020204" pitchFamily="34" charset="0"/>
                          <a:cs typeface="Arial" panose="020B0604020202020204" pitchFamily="34" charset="0"/>
                        </a:rPr>
                        <a:t> use physical restraint as a last resort in order to keep the student and others safe.</a:t>
                      </a:r>
                    </a:p>
                  </a:txBody>
                  <a:tcPr anchor="ctr"/>
                </a:tc>
                <a:extLst>
                  <a:ext uri="{0D108BD9-81ED-4DB2-BD59-A6C34878D82A}">
                    <a16:rowId xmlns:a16="http://schemas.microsoft.com/office/drawing/2014/main" val="3169675415"/>
                  </a:ext>
                </a:extLst>
              </a:tr>
            </a:tbl>
          </a:graphicData>
        </a:graphic>
      </p:graphicFrame>
    </p:spTree>
    <p:extLst>
      <p:ext uri="{BB962C8B-B14F-4D97-AF65-F5344CB8AC3E}">
        <p14:creationId xmlns:p14="http://schemas.microsoft.com/office/powerpoint/2010/main" val="4242461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8B56395-CB94-4924-A7C7-5C90475A4E4B}"/>
              </a:ext>
            </a:extLst>
          </p:cNvPr>
          <p:cNvSpPr>
            <a:spLocks noGrp="1"/>
          </p:cNvSpPr>
          <p:nvPr>
            <p:ph type="title"/>
          </p:nvPr>
        </p:nvSpPr>
        <p:spPr>
          <a:xfrm>
            <a:off x="731520" y="548643"/>
            <a:ext cx="13167360" cy="830997"/>
          </a:xfrm>
        </p:spPr>
        <p:txBody>
          <a:bodyPr/>
          <a:lstStyle/>
          <a:p>
            <a:r>
              <a:rPr lang="en-US" sz="5400" dirty="0"/>
              <a:t>Restraint and Seclusion Data Collection</a:t>
            </a:r>
            <a:endParaRPr lang="en-US" dirty="0"/>
          </a:p>
        </p:txBody>
      </p:sp>
      <p:sp>
        <p:nvSpPr>
          <p:cNvPr id="6" name="Rectangle 1">
            <a:extLst>
              <a:ext uri="{FF2B5EF4-FFF2-40B4-BE49-F238E27FC236}">
                <a16:creationId xmlns:a16="http://schemas.microsoft.com/office/drawing/2014/main" id="{EF1BBD66-511F-437E-9EBD-AD773DFE8CDF}"/>
              </a:ext>
              <a:ext uri="{C183D7F6-B498-43B3-948B-1728B52AA6E4}">
                <adec:decorative xmlns:adec="http://schemas.microsoft.com/office/drawing/2017/decorative" val="1"/>
              </a:ext>
            </a:extLst>
          </p:cNvPr>
          <p:cNvSpPr/>
          <p:nvPr/>
        </p:nvSpPr>
        <p:spPr bwMode="auto">
          <a:xfrm>
            <a:off x="1026135" y="1948136"/>
            <a:ext cx="12578130" cy="1447800"/>
          </a:xfrm>
          <a:prstGeom prst="rect">
            <a:avLst/>
          </a:prstGeom>
          <a:gradFill flip="none" rotWithShape="1">
            <a:gsLst>
              <a:gs pos="0">
                <a:schemeClr val="bg1">
                  <a:lumMod val="50000"/>
                </a:schemeClr>
              </a:gs>
              <a:gs pos="100000">
                <a:schemeClr val="bg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1"/>
            <a:r>
              <a:rPr lang="en-US" sz="3600" dirty="0">
                <a:solidFill>
                  <a:schemeClr val="tx1"/>
                </a:solidFill>
                <a:latin typeface="Arial" panose="020B0604020202020204" pitchFamily="34" charset="0"/>
                <a:cs typeface="Arial" panose="020B0604020202020204" pitchFamily="34" charset="0"/>
              </a:rPr>
              <a:t>School districts and each building must complete </a:t>
            </a:r>
            <a:r>
              <a:rPr lang="en-US" sz="3600" b="1" dirty="0">
                <a:solidFill>
                  <a:schemeClr val="tx1"/>
                </a:solidFill>
                <a:latin typeface="Arial" panose="020B0604020202020204" pitchFamily="34" charset="0"/>
                <a:cs typeface="Arial" panose="020B0604020202020204" pitchFamily="34" charset="0"/>
              </a:rPr>
              <a:t>both</a:t>
            </a:r>
            <a:r>
              <a:rPr lang="en-US" sz="3600" dirty="0">
                <a:solidFill>
                  <a:schemeClr val="tx1"/>
                </a:solidFill>
                <a:latin typeface="Arial" panose="020B0604020202020204" pitchFamily="34" charset="0"/>
                <a:cs typeface="Arial" panose="020B0604020202020204" pitchFamily="34" charset="0"/>
              </a:rPr>
              <a:t> sections of the data collection to finalize the report. </a:t>
            </a:r>
          </a:p>
        </p:txBody>
      </p:sp>
      <p:sp>
        <p:nvSpPr>
          <p:cNvPr id="7" name="Rectangle 1">
            <a:extLst>
              <a:ext uri="{FF2B5EF4-FFF2-40B4-BE49-F238E27FC236}">
                <a16:creationId xmlns:a16="http://schemas.microsoft.com/office/drawing/2014/main" id="{6A3A009D-03C7-460D-A5DE-1D709190753C}"/>
              </a:ext>
              <a:ext uri="{C183D7F6-B498-43B3-948B-1728B52AA6E4}">
                <adec:decorative xmlns:adec="http://schemas.microsoft.com/office/drawing/2017/decorative" val="1"/>
              </a:ext>
            </a:extLst>
          </p:cNvPr>
          <p:cNvSpPr/>
          <p:nvPr/>
        </p:nvSpPr>
        <p:spPr bwMode="auto">
          <a:xfrm>
            <a:off x="1026135" y="3395936"/>
            <a:ext cx="12578130" cy="1447800"/>
          </a:xfrm>
          <a:prstGeom prst="rect">
            <a:avLst/>
          </a:prstGeom>
          <a:gradFill flip="none" rotWithShape="1">
            <a:gsLst>
              <a:gs pos="0">
                <a:schemeClr val="bg1">
                  <a:lumMod val="50000"/>
                </a:schemeClr>
              </a:gs>
              <a:gs pos="100000">
                <a:schemeClr val="bg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1">
              <a:spcBef>
                <a:spcPct val="20000"/>
              </a:spcBef>
            </a:pPr>
            <a:r>
              <a:rPr lang="en-US" sz="3600" b="1" dirty="0">
                <a:solidFill>
                  <a:schemeClr val="tx1"/>
                </a:solidFill>
                <a:latin typeface="Arial" panose="020B0604020202020204" pitchFamily="34" charset="0"/>
                <a:cs typeface="Arial" panose="020B0604020202020204" pitchFamily="34" charset="0"/>
              </a:rPr>
              <a:t>District level</a:t>
            </a:r>
            <a:r>
              <a:rPr lang="en-US" sz="3600" dirty="0">
                <a:solidFill>
                  <a:schemeClr val="tx1"/>
                </a:solidFill>
                <a:latin typeface="Arial" panose="020B0604020202020204" pitchFamily="34" charset="0"/>
                <a:cs typeface="Arial" panose="020B0604020202020204" pitchFamily="34" charset="0"/>
              </a:rPr>
              <a:t>: Questions address district policies</a:t>
            </a:r>
          </a:p>
        </p:txBody>
      </p:sp>
      <p:sp>
        <p:nvSpPr>
          <p:cNvPr id="8" name="Rectangle 1">
            <a:extLst>
              <a:ext uri="{FF2B5EF4-FFF2-40B4-BE49-F238E27FC236}">
                <a16:creationId xmlns:a16="http://schemas.microsoft.com/office/drawing/2014/main" id="{E23A1417-F033-4D41-B21E-B2B7D0DB14E0}"/>
              </a:ext>
              <a:ext uri="{C183D7F6-B498-43B3-948B-1728B52AA6E4}">
                <adec:decorative xmlns:adec="http://schemas.microsoft.com/office/drawing/2017/decorative" val="1"/>
              </a:ext>
            </a:extLst>
          </p:cNvPr>
          <p:cNvSpPr/>
          <p:nvPr/>
        </p:nvSpPr>
        <p:spPr bwMode="auto">
          <a:xfrm>
            <a:off x="1026135" y="4843736"/>
            <a:ext cx="12578130" cy="1447800"/>
          </a:xfrm>
          <a:prstGeom prst="rect">
            <a:avLst/>
          </a:prstGeom>
          <a:gradFill flip="none" rotWithShape="1">
            <a:gsLst>
              <a:gs pos="0">
                <a:schemeClr val="bg1">
                  <a:lumMod val="50000"/>
                </a:schemeClr>
              </a:gs>
              <a:gs pos="100000">
                <a:schemeClr val="bg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1"/>
            <a:r>
              <a:rPr lang="en-US" sz="3600" b="1" dirty="0">
                <a:solidFill>
                  <a:schemeClr val="tx1"/>
                </a:solidFill>
                <a:latin typeface="Arial" panose="020B0604020202020204" pitchFamily="34" charset="0"/>
                <a:cs typeface="Arial" panose="020B0604020202020204" pitchFamily="34" charset="0"/>
              </a:rPr>
              <a:t>Building level</a:t>
            </a:r>
            <a:r>
              <a:rPr lang="en-US" sz="3600" dirty="0">
                <a:solidFill>
                  <a:schemeClr val="tx1"/>
                </a:solidFill>
                <a:latin typeface="Arial" panose="020B0604020202020204" pitchFamily="34" charset="0"/>
                <a:cs typeface="Arial" panose="020B0604020202020204" pitchFamily="34" charset="0"/>
              </a:rPr>
              <a:t>: Questions address specific number of student incidents of restraint and seclusion </a:t>
            </a:r>
          </a:p>
        </p:txBody>
      </p:sp>
    </p:spTree>
    <p:extLst>
      <p:ext uri="{BB962C8B-B14F-4D97-AF65-F5344CB8AC3E}">
        <p14:creationId xmlns:p14="http://schemas.microsoft.com/office/powerpoint/2010/main" val="1094765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0F6D202-B017-416E-A95F-CA28DA965AE6}"/>
              </a:ext>
            </a:extLst>
          </p:cNvPr>
          <p:cNvSpPr>
            <a:spLocks noGrp="1"/>
          </p:cNvSpPr>
          <p:nvPr>
            <p:ph type="title"/>
          </p:nvPr>
        </p:nvSpPr>
        <p:spPr>
          <a:xfrm>
            <a:off x="731520" y="548643"/>
            <a:ext cx="13167360" cy="769441"/>
          </a:xfrm>
        </p:spPr>
        <p:txBody>
          <a:bodyPr/>
          <a:lstStyle/>
          <a:p>
            <a:r>
              <a:rPr lang="en-US" dirty="0"/>
              <a:t>Where do you begin?</a:t>
            </a:r>
          </a:p>
        </p:txBody>
      </p:sp>
      <p:sp>
        <p:nvSpPr>
          <p:cNvPr id="6" name="Content Placeholder 2">
            <a:extLst>
              <a:ext uri="{FF2B5EF4-FFF2-40B4-BE49-F238E27FC236}">
                <a16:creationId xmlns:a16="http://schemas.microsoft.com/office/drawing/2014/main" id="{92FC3C6E-EDCB-4AC4-B96C-C5A29C55D0AD}"/>
              </a:ext>
            </a:extLst>
          </p:cNvPr>
          <p:cNvSpPr>
            <a:spLocks noGrp="1"/>
          </p:cNvSpPr>
          <p:nvPr>
            <p:ph idx="1"/>
          </p:nvPr>
        </p:nvSpPr>
        <p:spPr>
          <a:xfrm>
            <a:off x="956372" y="1763417"/>
            <a:ext cx="13167360" cy="5431156"/>
          </a:xfrm>
        </p:spPr>
        <p:txBody>
          <a:bodyPr/>
          <a:lstStyle/>
          <a:p>
            <a:pPr marL="0" indent="0">
              <a:buNone/>
            </a:pPr>
            <a:r>
              <a:rPr lang="en-US" sz="4000" dirty="0"/>
              <a:t>Email to district </a:t>
            </a:r>
            <a:r>
              <a:rPr lang="en-US" sz="4000" b="1" dirty="0"/>
              <a:t>superintendent</a:t>
            </a:r>
            <a:r>
              <a:rPr lang="en-US" sz="4000" dirty="0"/>
              <a:t> from Ohio-K12 has information and</a:t>
            </a:r>
            <a:r>
              <a:rPr lang="en-US" sz="4000" dirty="0">
                <a:solidFill>
                  <a:srgbClr val="FF0000"/>
                </a:solidFill>
              </a:rPr>
              <a:t> </a:t>
            </a:r>
            <a:r>
              <a:rPr lang="en-US" sz="4000" dirty="0"/>
              <a:t>resources</a:t>
            </a:r>
          </a:p>
          <a:p>
            <a:pPr marL="0" indent="0">
              <a:buNone/>
            </a:pPr>
            <a:endParaRPr lang="en-US" sz="4000" dirty="0"/>
          </a:p>
          <a:p>
            <a:pPr marL="0" indent="0">
              <a:buNone/>
            </a:pPr>
            <a:r>
              <a:rPr lang="en-US" sz="4000" dirty="0"/>
              <a:t>Email will include district-specific link to the report. </a:t>
            </a:r>
          </a:p>
          <a:p>
            <a:pPr marL="0" indent="0">
              <a:buNone/>
            </a:pPr>
            <a:endParaRPr lang="en-US" sz="4000" dirty="0"/>
          </a:p>
          <a:p>
            <a:pPr marL="0" indent="0">
              <a:buNone/>
            </a:pPr>
            <a:r>
              <a:rPr lang="en-US" sz="4000" dirty="0"/>
              <a:t>If you cannot locate your link - </a:t>
            </a:r>
            <a:r>
              <a:rPr lang="en-US" sz="4000" b="1" dirty="0">
                <a:hlinkClick r:id="rId3"/>
              </a:rPr>
              <a:t>support@ohio-k12.help</a:t>
            </a:r>
            <a:endParaRPr lang="en-US" dirty="0"/>
          </a:p>
          <a:p>
            <a:endParaRPr lang="en-US" dirty="0"/>
          </a:p>
        </p:txBody>
      </p:sp>
      <p:cxnSp>
        <p:nvCxnSpPr>
          <p:cNvPr id="4" name="Straight Connector 3">
            <a:extLst>
              <a:ext uri="{FF2B5EF4-FFF2-40B4-BE49-F238E27FC236}">
                <a16:creationId xmlns:a16="http://schemas.microsoft.com/office/drawing/2014/main" id="{D894720D-0AB0-4D37-B467-D030660A5E15}"/>
              </a:ext>
              <a:ext uri="{C183D7F6-B498-43B3-948B-1728B52AA6E4}">
                <adec:decorative xmlns:adec="http://schemas.microsoft.com/office/drawing/2017/decorative" val="1"/>
              </a:ext>
            </a:extLst>
          </p:cNvPr>
          <p:cNvCxnSpPr>
            <a:cxnSpLocks/>
          </p:cNvCxnSpPr>
          <p:nvPr/>
        </p:nvCxnSpPr>
        <p:spPr bwMode="auto">
          <a:xfrm>
            <a:off x="1438555" y="3320476"/>
            <a:ext cx="11300059" cy="0"/>
          </a:xfrm>
          <a:prstGeom prst="line">
            <a:avLst/>
          </a:prstGeom>
          <a:solidFill>
            <a:schemeClr val="accent1"/>
          </a:solidFill>
          <a:ln w="63500" cap="flat" cmpd="sng" algn="ctr">
            <a:solidFill>
              <a:srgbClr val="C00000"/>
            </a:solidFill>
            <a:prstDash val="solid"/>
            <a:round/>
            <a:headEnd type="none" w="med" len="med"/>
            <a:tailEnd type="none" w="med" len="med"/>
          </a:ln>
          <a:effectLst/>
          <a:scene3d>
            <a:camera prst="orthographicFront"/>
            <a:lightRig rig="threePt" dir="t"/>
          </a:scene3d>
          <a:sp3d extrusionH="76200" contourW="12700">
            <a:bevelT/>
            <a:extrusionClr>
              <a:srgbClr val="C00000"/>
            </a:extrusionClr>
            <a:contourClr>
              <a:srgbClr val="C00000"/>
            </a:contourClr>
          </a:sp3d>
        </p:spPr>
      </p:cxnSp>
      <p:cxnSp>
        <p:nvCxnSpPr>
          <p:cNvPr id="7" name="Straight Connector 6">
            <a:extLst>
              <a:ext uri="{FF2B5EF4-FFF2-40B4-BE49-F238E27FC236}">
                <a16:creationId xmlns:a16="http://schemas.microsoft.com/office/drawing/2014/main" id="{70D79BA5-F11D-4D9F-A545-B43C9484AA54}"/>
              </a:ext>
              <a:ext uri="{C183D7F6-B498-43B3-948B-1728B52AA6E4}">
                <adec:decorative xmlns:adec="http://schemas.microsoft.com/office/drawing/2017/decorative" val="1"/>
              </a:ext>
            </a:extLst>
          </p:cNvPr>
          <p:cNvCxnSpPr>
            <a:cxnSpLocks/>
          </p:cNvCxnSpPr>
          <p:nvPr/>
        </p:nvCxnSpPr>
        <p:spPr bwMode="auto">
          <a:xfrm>
            <a:off x="1438556" y="4851970"/>
            <a:ext cx="11300059" cy="0"/>
          </a:xfrm>
          <a:prstGeom prst="line">
            <a:avLst/>
          </a:prstGeom>
          <a:solidFill>
            <a:schemeClr val="accent1"/>
          </a:solidFill>
          <a:ln w="63500" cap="flat" cmpd="sng" algn="ctr">
            <a:solidFill>
              <a:srgbClr val="C00000"/>
            </a:solidFill>
            <a:prstDash val="solid"/>
            <a:round/>
            <a:headEnd type="none" w="med" len="med"/>
            <a:tailEnd type="none" w="med" len="med"/>
          </a:ln>
          <a:effectLst/>
          <a:scene3d>
            <a:camera prst="orthographicFront"/>
            <a:lightRig rig="threePt" dir="t"/>
          </a:scene3d>
          <a:sp3d extrusionH="76200" contourW="12700">
            <a:bevelT/>
            <a:extrusionClr>
              <a:srgbClr val="C00000"/>
            </a:extrusionClr>
            <a:contourClr>
              <a:srgbClr val="C00000"/>
            </a:contourClr>
          </a:sp3d>
        </p:spPr>
      </p:cxnSp>
    </p:spTree>
    <p:extLst>
      <p:ext uri="{BB962C8B-B14F-4D97-AF65-F5344CB8AC3E}">
        <p14:creationId xmlns:p14="http://schemas.microsoft.com/office/powerpoint/2010/main" val="1879596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0F6D202-B017-416E-A95F-CA28DA965AE6}"/>
              </a:ext>
            </a:extLst>
          </p:cNvPr>
          <p:cNvSpPr>
            <a:spLocks noGrp="1"/>
          </p:cNvSpPr>
          <p:nvPr>
            <p:ph type="title"/>
          </p:nvPr>
        </p:nvSpPr>
        <p:spPr>
          <a:xfrm>
            <a:off x="731520" y="548643"/>
            <a:ext cx="13167360" cy="769441"/>
          </a:xfrm>
        </p:spPr>
        <p:txBody>
          <a:bodyPr/>
          <a:lstStyle/>
          <a:p>
            <a:r>
              <a:rPr lang="en-US" dirty="0"/>
              <a:t>District Information</a:t>
            </a:r>
          </a:p>
        </p:txBody>
      </p:sp>
      <p:sp>
        <p:nvSpPr>
          <p:cNvPr id="6" name="Content Placeholder 2">
            <a:extLst>
              <a:ext uri="{FF2B5EF4-FFF2-40B4-BE49-F238E27FC236}">
                <a16:creationId xmlns:a16="http://schemas.microsoft.com/office/drawing/2014/main" id="{92FC3C6E-EDCB-4AC4-B96C-C5A29C55D0AD}"/>
              </a:ext>
            </a:extLst>
          </p:cNvPr>
          <p:cNvSpPr>
            <a:spLocks noGrp="1"/>
          </p:cNvSpPr>
          <p:nvPr>
            <p:ph idx="1"/>
          </p:nvPr>
        </p:nvSpPr>
        <p:spPr>
          <a:xfrm>
            <a:off x="731520" y="1883338"/>
            <a:ext cx="6244203" cy="5013785"/>
          </a:xfrm>
        </p:spPr>
        <p:txBody>
          <a:bodyPr/>
          <a:lstStyle/>
          <a:p>
            <a:pPr marL="0" indent="0">
              <a:buNone/>
            </a:pPr>
            <a:r>
              <a:rPr lang="en-US" sz="2800" dirty="0">
                <a:latin typeface="Arial"/>
                <a:cs typeface="Arial"/>
              </a:rPr>
              <a:t>This section is a confirmation of your district's information.</a:t>
            </a:r>
            <a:endParaRPr lang="en-US" sz="2800" dirty="0"/>
          </a:p>
          <a:p>
            <a:pPr marL="0" indent="0">
              <a:buNone/>
            </a:pPr>
            <a:endParaRPr lang="en-US" sz="2800" dirty="0">
              <a:latin typeface="Arial"/>
              <a:cs typeface="Arial"/>
            </a:endParaRPr>
          </a:p>
          <a:p>
            <a:pPr marL="0" indent="0">
              <a:buNone/>
            </a:pPr>
            <a:r>
              <a:rPr lang="en-US" sz="2800" dirty="0">
                <a:latin typeface="Arial"/>
                <a:cs typeface="Arial"/>
              </a:rPr>
              <a:t>Much information is already populated.</a:t>
            </a:r>
          </a:p>
          <a:p>
            <a:pPr marL="0" indent="0">
              <a:buNone/>
            </a:pPr>
            <a:endParaRPr lang="en-US" sz="2800" dirty="0">
              <a:latin typeface="Arial"/>
              <a:cs typeface="Arial"/>
            </a:endParaRPr>
          </a:p>
          <a:p>
            <a:pPr marL="0" indent="0">
              <a:buNone/>
            </a:pPr>
            <a:r>
              <a:rPr lang="en-US" sz="2800" dirty="0">
                <a:latin typeface="Arial"/>
                <a:cs typeface="Arial"/>
              </a:rPr>
              <a:t>If the Superintendent contact information is accurate, click </a:t>
            </a:r>
            <a:r>
              <a:rPr lang="en-US" sz="2800" i="1" dirty="0">
                <a:latin typeface="Arial"/>
                <a:cs typeface="Arial"/>
              </a:rPr>
              <a:t>yes</a:t>
            </a:r>
            <a:r>
              <a:rPr lang="en-US" sz="2800" dirty="0">
                <a:latin typeface="Arial"/>
                <a:cs typeface="Arial"/>
              </a:rPr>
              <a:t> or </a:t>
            </a:r>
            <a:r>
              <a:rPr lang="en-US" sz="2800" i="1" dirty="0">
                <a:latin typeface="Arial"/>
                <a:cs typeface="Arial"/>
              </a:rPr>
              <a:t>no.</a:t>
            </a:r>
            <a:r>
              <a:rPr lang="en-US" sz="2800" dirty="0">
                <a:latin typeface="Arial"/>
                <a:cs typeface="Arial"/>
              </a:rPr>
              <a:t> </a:t>
            </a:r>
          </a:p>
        </p:txBody>
      </p:sp>
      <p:pic>
        <p:nvPicPr>
          <p:cNvPr id="7" name="Content Placeholder 3">
            <a:extLst>
              <a:ext uri="{FF2B5EF4-FFF2-40B4-BE49-F238E27FC236}">
                <a16:creationId xmlns:a16="http://schemas.microsoft.com/office/drawing/2014/main" id="{EE4D8F2A-FB2E-476C-9846-AD177C9751A9}"/>
              </a:ext>
            </a:extLst>
          </p:cNvPr>
          <p:cNvPicPr>
            <a:picLocks noChangeAspect="1"/>
          </p:cNvPicPr>
          <p:nvPr/>
        </p:nvPicPr>
        <p:blipFill>
          <a:blip r:embed="rId3"/>
          <a:srcRect/>
          <a:stretch/>
        </p:blipFill>
        <p:spPr>
          <a:xfrm>
            <a:off x="7654678" y="1601110"/>
            <a:ext cx="5381700" cy="492125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2336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0F6D202-B017-416E-A95F-CA28DA965AE6}"/>
              </a:ext>
            </a:extLst>
          </p:cNvPr>
          <p:cNvSpPr>
            <a:spLocks noGrp="1"/>
          </p:cNvSpPr>
          <p:nvPr>
            <p:ph type="title"/>
          </p:nvPr>
        </p:nvSpPr>
        <p:spPr>
          <a:xfrm>
            <a:off x="731520" y="548643"/>
            <a:ext cx="13167360" cy="769441"/>
          </a:xfrm>
        </p:spPr>
        <p:txBody>
          <a:bodyPr/>
          <a:lstStyle/>
          <a:p>
            <a:r>
              <a:rPr lang="en-US" dirty="0"/>
              <a:t>District Information</a:t>
            </a:r>
          </a:p>
        </p:txBody>
      </p:sp>
      <p:sp>
        <p:nvSpPr>
          <p:cNvPr id="6" name="Content Placeholder 2">
            <a:extLst>
              <a:ext uri="{FF2B5EF4-FFF2-40B4-BE49-F238E27FC236}">
                <a16:creationId xmlns:a16="http://schemas.microsoft.com/office/drawing/2014/main" id="{92FC3C6E-EDCB-4AC4-B96C-C5A29C55D0AD}"/>
              </a:ext>
            </a:extLst>
          </p:cNvPr>
          <p:cNvSpPr>
            <a:spLocks noGrp="1"/>
          </p:cNvSpPr>
          <p:nvPr>
            <p:ph idx="1"/>
          </p:nvPr>
        </p:nvSpPr>
        <p:spPr>
          <a:xfrm>
            <a:off x="1379695" y="1702219"/>
            <a:ext cx="11864464" cy="4916792"/>
          </a:xfrm>
        </p:spPr>
        <p:txBody>
          <a:bodyPr/>
          <a:lstStyle/>
          <a:p>
            <a:pPr marL="0" indent="0">
              <a:spcBef>
                <a:spcPts val="600"/>
              </a:spcBef>
              <a:buNone/>
            </a:pPr>
            <a:r>
              <a:rPr lang="en-US" sz="2800" b="1" dirty="0"/>
              <a:t>Question</a:t>
            </a:r>
            <a:r>
              <a:rPr lang="en-US" sz="2800" dirty="0"/>
              <a:t>: Indicate whether your district has </a:t>
            </a:r>
            <a:r>
              <a:rPr lang="en-US" sz="2800" u="sng" dirty="0"/>
              <a:t>revised</a:t>
            </a:r>
            <a:r>
              <a:rPr lang="en-US" sz="2800" dirty="0"/>
              <a:t> policies and procedures concerning the use of PBIS and restraint and seclusion, to align with Ohio’s revised rule (June, 2021).</a:t>
            </a:r>
          </a:p>
          <a:p>
            <a:pPr marL="0" indent="0">
              <a:spcBef>
                <a:spcPts val="600"/>
              </a:spcBef>
              <a:buNone/>
            </a:pPr>
            <a:endParaRPr lang="en-US" sz="2800" dirty="0"/>
          </a:p>
          <a:p>
            <a:pPr marL="0" indent="0">
              <a:buNone/>
            </a:pPr>
            <a:r>
              <a:rPr lang="en-US" sz="2800" b="1" dirty="0"/>
              <a:t>Answer</a:t>
            </a:r>
            <a:r>
              <a:rPr lang="en-US" sz="2800" dirty="0"/>
              <a:t>: Select “</a:t>
            </a:r>
            <a:r>
              <a:rPr lang="en-US" sz="2800" i="1" dirty="0"/>
              <a:t>yes</a:t>
            </a:r>
            <a:r>
              <a:rPr lang="en-US" sz="2800" dirty="0"/>
              <a:t>” if your district has revised its policy since June 2021, or “</a:t>
            </a:r>
            <a:r>
              <a:rPr lang="en-US" sz="2800" i="1" dirty="0"/>
              <a:t>no</a:t>
            </a:r>
            <a:r>
              <a:rPr lang="en-US" sz="2800" dirty="0"/>
              <a:t>” if your district has not revised its policy.</a:t>
            </a:r>
          </a:p>
        </p:txBody>
      </p:sp>
    </p:spTree>
    <p:extLst>
      <p:ext uri="{BB962C8B-B14F-4D97-AF65-F5344CB8AC3E}">
        <p14:creationId xmlns:p14="http://schemas.microsoft.com/office/powerpoint/2010/main" val="1346845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Widescreen Template 3 Template" id="{03276047-C1F4-4905-BAE8-231ABFE6613E}" vid="{0B9558DF-572B-4B3D-AE9E-8ED0F84999E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57123301-f297-4561-b10e-e2910fa98060">
      <UserInfo>
        <DisplayName>Kleinman, Heidi</DisplayName>
        <AccountId>18</AccountId>
        <AccountType/>
      </UserInfo>
      <UserInfo>
        <DisplayName>Mcdevitt, Michael</DisplayName>
        <AccountId>20</AccountId>
        <AccountType/>
      </UserInfo>
      <UserInfo>
        <DisplayName>Menker, Emily</DisplayName>
        <AccountId>34</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F1149929B138143B9885790EFF089D9" ma:contentTypeVersion="8" ma:contentTypeDescription="Create a new document." ma:contentTypeScope="" ma:versionID="0d4bc20469341ea68e43751c31edae69">
  <xsd:schema xmlns:xsd="http://www.w3.org/2001/XMLSchema" xmlns:xs="http://www.w3.org/2001/XMLSchema" xmlns:p="http://schemas.microsoft.com/office/2006/metadata/properties" xmlns:ns2="57123301-f297-4561-b10e-e2910fa98060" xmlns:ns3="782d7d2c-1210-42a0-a6a8-f731f05d4b14" targetNamespace="http://schemas.microsoft.com/office/2006/metadata/properties" ma:root="true" ma:fieldsID="9637eda69a86ca99e1c5898105adcd1c" ns2:_="" ns3:_="">
    <xsd:import namespace="57123301-f297-4561-b10e-e2910fa98060"/>
    <xsd:import namespace="782d7d2c-1210-42a0-a6a8-f731f05d4b14"/>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7123301-f297-4561-b10e-e2910fa9806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82d7d2c-1210-42a0-a6a8-f731f05d4b14"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21B4919-1167-414C-931E-447493EC2404}">
  <ds:schemaRefs>
    <ds:schemaRef ds:uri="http://schemas.microsoft.com/sharepoint/v3/contenttype/forms"/>
  </ds:schemaRefs>
</ds:datastoreItem>
</file>

<file path=customXml/itemProps2.xml><?xml version="1.0" encoding="utf-8"?>
<ds:datastoreItem xmlns:ds="http://schemas.openxmlformats.org/officeDocument/2006/customXml" ds:itemID="{70131C93-B35B-43E4-9330-16B9B4E4BFBD}">
  <ds:schemaRefs>
    <ds:schemaRef ds:uri="http://purl.org/dc/elements/1.1/"/>
    <ds:schemaRef ds:uri="http://www.w3.org/XML/1998/namespace"/>
    <ds:schemaRef ds:uri="http://purl.org/dc/terms/"/>
    <ds:schemaRef ds:uri="http://schemas.microsoft.com/office/2006/metadata/properties"/>
    <ds:schemaRef ds:uri="http://purl.org/dc/dcmitype/"/>
    <ds:schemaRef ds:uri="64a641e3-aed5-4e35-8843-c4d9e14eafb2"/>
    <ds:schemaRef ds:uri="http://schemas.microsoft.com/office/2006/documentManagement/types"/>
    <ds:schemaRef ds:uri="http://schemas.microsoft.com/office/infopath/2007/PartnerControls"/>
    <ds:schemaRef ds:uri="http://schemas.openxmlformats.org/package/2006/metadata/core-properties"/>
    <ds:schemaRef ds:uri="6b30db70-af77-40f7-bcb7-3a1ec583ab9a"/>
    <ds:schemaRef ds:uri="57123301-f297-4561-b10e-e2910fa98060"/>
  </ds:schemaRefs>
</ds:datastoreItem>
</file>

<file path=customXml/itemProps3.xml><?xml version="1.0" encoding="utf-8"?>
<ds:datastoreItem xmlns:ds="http://schemas.openxmlformats.org/officeDocument/2006/customXml" ds:itemID="{07E5EE24-0ABA-4F66-ACD9-F46962B35E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7123301-f297-4561-b10e-e2910fa98060"/>
    <ds:schemaRef ds:uri="782d7d2c-1210-42a0-a6a8-f731f05d4b1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0</TotalTime>
  <Words>3258</Words>
  <Application>Microsoft Office PowerPoint</Application>
  <PresentationFormat>Custom</PresentationFormat>
  <Paragraphs>288</Paragraphs>
  <Slides>35</Slides>
  <Notes>15</Notes>
  <HiddenSlides>0</HiddenSlides>
  <MMClips>0</MMClips>
  <ScaleCrop>false</ScaleCrop>
  <HeadingPairs>
    <vt:vector size="4" baseType="variant">
      <vt:variant>
        <vt:lpstr>Theme</vt:lpstr>
      </vt:variant>
      <vt:variant>
        <vt:i4>2</vt:i4>
      </vt:variant>
      <vt:variant>
        <vt:lpstr>Slide Titles</vt:lpstr>
      </vt:variant>
      <vt:variant>
        <vt:i4>35</vt:i4>
      </vt:variant>
    </vt:vector>
  </HeadingPairs>
  <TitlesOfParts>
    <vt:vector size="37" baseType="lpstr">
      <vt:lpstr>Office Theme</vt:lpstr>
      <vt:lpstr>1_Office Theme</vt:lpstr>
      <vt:lpstr>Restraint and Seclusion Incident Reporting</vt:lpstr>
      <vt:lpstr>Table of Contents</vt:lpstr>
      <vt:lpstr>Overview</vt:lpstr>
      <vt:lpstr>Overview</vt:lpstr>
      <vt:lpstr>PowerPoint Presentation</vt:lpstr>
      <vt:lpstr>Restraint and Seclusion Data Collection</vt:lpstr>
      <vt:lpstr>Where do you begin?</vt:lpstr>
      <vt:lpstr>District Information</vt:lpstr>
      <vt:lpstr>District Information</vt:lpstr>
      <vt:lpstr>District Information</vt:lpstr>
      <vt:lpstr>District Information- School Climate </vt:lpstr>
      <vt:lpstr>District Information- School Climate </vt:lpstr>
      <vt:lpstr>School Building Incident Reporting</vt:lpstr>
      <vt:lpstr>School Building Incident Reporting</vt:lpstr>
      <vt:lpstr>School Building Incident Reporting</vt:lpstr>
      <vt:lpstr>School Building Incident Reporting Part 3: Restraint Worksheet</vt:lpstr>
      <vt:lpstr>School Building Incident Reporting Part 3: Restraint Worksheet</vt:lpstr>
      <vt:lpstr>School Building Incident Reporting Part 3: Restraint Worksheet</vt:lpstr>
      <vt:lpstr>School Building Incident Reporting Part 3: Restraint Incidents by Disability Category Worksheet</vt:lpstr>
      <vt:lpstr>School Building Incident Reporting Part 3: Seclusion Worksheet</vt:lpstr>
      <vt:lpstr>School Building Incident Reporting Part 3: Seclusion Worksheet </vt:lpstr>
      <vt:lpstr>School Building Incident Reporting Part 3: Seclusion Worksheet </vt:lpstr>
      <vt:lpstr>School Building Incident Reporting Part 3: Seclusion Incidents by Disability Category Worksheet</vt:lpstr>
      <vt:lpstr>Completing the Report</vt:lpstr>
      <vt:lpstr>PowerPoint Presentation</vt:lpstr>
      <vt:lpstr>Frequently Asked Questions</vt:lpstr>
      <vt:lpstr>Frequently Asked Questions</vt:lpstr>
      <vt:lpstr>Frequently Asked Questions</vt:lpstr>
      <vt:lpstr>Frequently Asked Questions</vt:lpstr>
      <vt:lpstr>Frequently Asked Questions</vt:lpstr>
      <vt:lpstr>PowerPoint Presentation</vt:lpstr>
      <vt:lpstr>Frequently Asked Questions</vt:lpstr>
      <vt:lpstr>Stay Connected</vt:lpstr>
      <vt:lpstr>PowerPoint Presentation</vt:lpstr>
      <vt:lpstr>Share your learning  community with 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
  <cp:lastModifiedBy/>
  <cp:revision>119</cp:revision>
  <dcterms:created xsi:type="dcterms:W3CDTF">2015-07-08T14:36:51Z</dcterms:created>
  <dcterms:modified xsi:type="dcterms:W3CDTF">2022-04-06T17:34:44Z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0x010100BF1149929B138143B9885790EFF089D9</vt:lpwstr>
  </property>
</Properties>
</file>